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4069" r:id="rId1"/>
  </p:sldMasterIdLst>
  <p:notesMasterIdLst>
    <p:notesMasterId r:id="rId103"/>
  </p:notesMasterIdLst>
  <p:sldIdLst>
    <p:sldId id="256" r:id="rId2"/>
    <p:sldId id="334" r:id="rId3"/>
    <p:sldId id="340" r:id="rId4"/>
    <p:sldId id="335" r:id="rId5"/>
    <p:sldId id="336" r:id="rId6"/>
    <p:sldId id="337" r:id="rId7"/>
    <p:sldId id="366" r:id="rId8"/>
    <p:sldId id="339" r:id="rId9"/>
    <p:sldId id="376" r:id="rId10"/>
    <p:sldId id="307" r:id="rId11"/>
    <p:sldId id="328" r:id="rId12"/>
    <p:sldId id="367" r:id="rId13"/>
    <p:sldId id="308" r:id="rId14"/>
    <p:sldId id="317" r:id="rId15"/>
    <p:sldId id="315" r:id="rId16"/>
    <p:sldId id="316" r:id="rId17"/>
    <p:sldId id="368" r:id="rId18"/>
    <p:sldId id="311" r:id="rId19"/>
    <p:sldId id="309" r:id="rId20"/>
    <p:sldId id="310" r:id="rId21"/>
    <p:sldId id="329" r:id="rId22"/>
    <p:sldId id="318" r:id="rId23"/>
    <p:sldId id="319" r:id="rId24"/>
    <p:sldId id="321" r:id="rId25"/>
    <p:sldId id="369" r:id="rId26"/>
    <p:sldId id="322" r:id="rId27"/>
    <p:sldId id="323" r:id="rId28"/>
    <p:sldId id="370" r:id="rId29"/>
    <p:sldId id="324" r:id="rId30"/>
    <p:sldId id="325" r:id="rId31"/>
    <p:sldId id="377" r:id="rId32"/>
    <p:sldId id="341" r:id="rId33"/>
    <p:sldId id="342" r:id="rId34"/>
    <p:sldId id="343" r:id="rId35"/>
    <p:sldId id="344" r:id="rId36"/>
    <p:sldId id="399" r:id="rId37"/>
    <p:sldId id="371" r:id="rId38"/>
    <p:sldId id="345" r:id="rId39"/>
    <p:sldId id="401" r:id="rId40"/>
    <p:sldId id="378" r:id="rId41"/>
    <p:sldId id="349" r:id="rId42"/>
    <p:sldId id="402" r:id="rId43"/>
    <p:sldId id="403" r:id="rId44"/>
    <p:sldId id="351" r:id="rId45"/>
    <p:sldId id="365" r:id="rId46"/>
    <p:sldId id="373" r:id="rId47"/>
    <p:sldId id="374" r:id="rId48"/>
    <p:sldId id="411" r:id="rId49"/>
    <p:sldId id="353" r:id="rId50"/>
    <p:sldId id="352" r:id="rId51"/>
    <p:sldId id="372" r:id="rId52"/>
    <p:sldId id="354" r:id="rId53"/>
    <p:sldId id="355" r:id="rId54"/>
    <p:sldId id="356" r:id="rId55"/>
    <p:sldId id="357" r:id="rId56"/>
    <p:sldId id="358" r:id="rId57"/>
    <p:sldId id="359" r:id="rId58"/>
    <p:sldId id="363" r:id="rId59"/>
    <p:sldId id="375" r:id="rId60"/>
    <p:sldId id="379" r:id="rId61"/>
    <p:sldId id="361" r:id="rId62"/>
    <p:sldId id="362" r:id="rId63"/>
    <p:sldId id="404" r:id="rId64"/>
    <p:sldId id="407" r:id="rId65"/>
    <p:sldId id="405" r:id="rId66"/>
    <p:sldId id="406" r:id="rId67"/>
    <p:sldId id="408" r:id="rId68"/>
    <p:sldId id="409" r:id="rId69"/>
    <p:sldId id="410" r:id="rId70"/>
    <p:sldId id="412" r:id="rId71"/>
    <p:sldId id="413" r:id="rId72"/>
    <p:sldId id="414" r:id="rId73"/>
    <p:sldId id="415" r:id="rId74"/>
    <p:sldId id="416" r:id="rId75"/>
    <p:sldId id="417" r:id="rId76"/>
    <p:sldId id="418" r:id="rId77"/>
    <p:sldId id="419" r:id="rId78"/>
    <p:sldId id="420" r:id="rId79"/>
    <p:sldId id="421" r:id="rId80"/>
    <p:sldId id="422" r:id="rId81"/>
    <p:sldId id="423" r:id="rId82"/>
    <p:sldId id="364" r:id="rId83"/>
    <p:sldId id="380" r:id="rId84"/>
    <p:sldId id="381" r:id="rId85"/>
    <p:sldId id="383" r:id="rId86"/>
    <p:sldId id="382" r:id="rId87"/>
    <p:sldId id="384" r:id="rId88"/>
    <p:sldId id="385" r:id="rId89"/>
    <p:sldId id="386" r:id="rId90"/>
    <p:sldId id="387" r:id="rId91"/>
    <p:sldId id="388" r:id="rId92"/>
    <p:sldId id="389" r:id="rId93"/>
    <p:sldId id="390" r:id="rId94"/>
    <p:sldId id="391" r:id="rId95"/>
    <p:sldId id="392" r:id="rId96"/>
    <p:sldId id="393" r:id="rId97"/>
    <p:sldId id="394" r:id="rId98"/>
    <p:sldId id="395" r:id="rId99"/>
    <p:sldId id="396" r:id="rId100"/>
    <p:sldId id="397" r:id="rId101"/>
    <p:sldId id="398"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5033" autoAdjust="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D79E7-101B-442C-A27D-466C7D062A0F}" type="datetimeFigureOut">
              <a:rPr lang="en-US" smtClean="0"/>
              <a:t>6/26/2025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EB2DE-4B38-41FA-A40F-A1813C360B92}" type="slidenum">
              <a:rPr lang="en-US" smtClean="0"/>
              <a:t>‹#›</a:t>
            </a:fld>
            <a:endParaRPr lang="en-US"/>
          </a:p>
        </p:txBody>
      </p:sp>
    </p:spTree>
    <p:extLst>
      <p:ext uri="{BB962C8B-B14F-4D97-AF65-F5344CB8AC3E}">
        <p14:creationId xmlns:p14="http://schemas.microsoft.com/office/powerpoint/2010/main" val="1171356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EB2DE-4B38-41FA-A40F-A1813C360B92}" type="slidenum">
              <a:rPr lang="en-US" smtClean="0"/>
              <a:t>74</a:t>
            </a:fld>
            <a:endParaRPr lang="en-US"/>
          </a:p>
        </p:txBody>
      </p:sp>
    </p:spTree>
    <p:extLst>
      <p:ext uri="{BB962C8B-B14F-4D97-AF65-F5344CB8AC3E}">
        <p14:creationId xmlns:p14="http://schemas.microsoft.com/office/powerpoint/2010/main" val="2934794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BD83351-4471-4B09-B50A-3718DE43809F}" type="datetimeFigureOut">
              <a:rPr lang="en-US" smtClean="0"/>
              <a:t>6/26/2025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8ACFDB-DA4A-4E3D-8990-061A2A0479CE}" type="slidenum">
              <a:rPr lang="en-US" smtClean="0"/>
              <a:t>‹#›</a:t>
            </a:fld>
            <a:endParaRPr lang="en-US"/>
          </a:p>
        </p:txBody>
      </p:sp>
    </p:spTree>
    <p:extLst>
      <p:ext uri="{BB962C8B-B14F-4D97-AF65-F5344CB8AC3E}">
        <p14:creationId xmlns:p14="http://schemas.microsoft.com/office/powerpoint/2010/main" val="349042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83351-4471-4B09-B50A-3718DE43809F}" type="datetimeFigureOut">
              <a:rPr lang="en-US" smtClean="0"/>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ACFDB-DA4A-4E3D-8990-061A2A0479CE}" type="slidenum">
              <a:rPr lang="en-US" smtClean="0"/>
              <a:t>‹#›</a:t>
            </a:fld>
            <a:endParaRPr lang="en-US"/>
          </a:p>
        </p:txBody>
      </p:sp>
    </p:spTree>
    <p:extLst>
      <p:ext uri="{BB962C8B-B14F-4D97-AF65-F5344CB8AC3E}">
        <p14:creationId xmlns:p14="http://schemas.microsoft.com/office/powerpoint/2010/main" val="2320418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D83351-4471-4B09-B50A-3718DE43809F}" type="datetimeFigureOut">
              <a:rPr lang="en-US" smtClean="0"/>
              <a:t>6/26/2025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ACFDB-DA4A-4E3D-8990-061A2A0479CE}" type="slidenum">
              <a:rPr lang="en-US" smtClean="0"/>
              <a:t>‹#›</a:t>
            </a:fld>
            <a:endParaRPr lang="en-US"/>
          </a:p>
        </p:txBody>
      </p:sp>
    </p:spTree>
    <p:extLst>
      <p:ext uri="{BB962C8B-B14F-4D97-AF65-F5344CB8AC3E}">
        <p14:creationId xmlns:p14="http://schemas.microsoft.com/office/powerpoint/2010/main" val="2148189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D83351-4471-4B09-B50A-3718DE43809F}" type="datetimeFigureOut">
              <a:rPr lang="en-US" smtClean="0"/>
              <a:t>6/26/2025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8ACFDB-DA4A-4E3D-8990-061A2A0479CE}" type="slidenum">
              <a:rPr lang="en-US" smtClean="0"/>
              <a:t>‹#›</a:t>
            </a:fld>
            <a:endParaRPr lang="en-US"/>
          </a:p>
        </p:txBody>
      </p:sp>
    </p:spTree>
    <p:extLst>
      <p:ext uri="{BB962C8B-B14F-4D97-AF65-F5344CB8AC3E}">
        <p14:creationId xmlns:p14="http://schemas.microsoft.com/office/powerpoint/2010/main" val="3891856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BD83351-4471-4B09-B50A-3718DE43809F}" type="datetimeFigureOut">
              <a:rPr lang="en-US" smtClean="0"/>
              <a:t>6/26/2025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8ACFDB-DA4A-4E3D-8990-061A2A0479CE}" type="slidenum">
              <a:rPr lang="en-US" smtClean="0"/>
              <a:t>‹#›</a:t>
            </a:fld>
            <a:endParaRPr lang="en-US"/>
          </a:p>
        </p:txBody>
      </p:sp>
    </p:spTree>
    <p:extLst>
      <p:ext uri="{BB962C8B-B14F-4D97-AF65-F5344CB8AC3E}">
        <p14:creationId xmlns:p14="http://schemas.microsoft.com/office/powerpoint/2010/main" val="204839919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BD83351-4471-4B09-B50A-3718DE43809F}" type="datetimeFigureOut">
              <a:rPr lang="en-US" smtClean="0"/>
              <a:t>6/26/2025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D8ACFDB-DA4A-4E3D-8990-061A2A0479CE}" type="slidenum">
              <a:rPr lang="en-US" smtClean="0"/>
              <a:t>‹#›</a:t>
            </a:fld>
            <a:endParaRPr lang="en-US"/>
          </a:p>
        </p:txBody>
      </p:sp>
    </p:spTree>
    <p:extLst>
      <p:ext uri="{BB962C8B-B14F-4D97-AF65-F5344CB8AC3E}">
        <p14:creationId xmlns:p14="http://schemas.microsoft.com/office/powerpoint/2010/main" val="3090219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BD83351-4471-4B09-B50A-3718DE43809F}" type="datetimeFigureOut">
              <a:rPr lang="en-US" smtClean="0"/>
              <a:t>6/26/2025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8ACFDB-DA4A-4E3D-8990-061A2A0479C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6153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D83351-4471-4B09-B50A-3718DE43809F}" type="datetimeFigureOut">
              <a:rPr lang="en-US" smtClean="0"/>
              <a:t>6/26/2025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8ACFDB-DA4A-4E3D-8990-061A2A0479CE}" type="slidenum">
              <a:rPr lang="en-US" smtClean="0"/>
              <a:t>‹#›</a:t>
            </a:fld>
            <a:endParaRPr lang="en-US"/>
          </a:p>
        </p:txBody>
      </p:sp>
    </p:spTree>
    <p:extLst>
      <p:ext uri="{BB962C8B-B14F-4D97-AF65-F5344CB8AC3E}">
        <p14:creationId xmlns:p14="http://schemas.microsoft.com/office/powerpoint/2010/main" val="317918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83351-4471-4B09-B50A-3718DE43809F}" type="datetimeFigureOut">
              <a:rPr lang="en-US" smtClean="0"/>
              <a:t>6/26/2025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8ACFDB-DA4A-4E3D-8990-061A2A0479CE}" type="slidenum">
              <a:rPr lang="en-US" smtClean="0"/>
              <a:t>‹#›</a:t>
            </a:fld>
            <a:endParaRPr lang="en-US"/>
          </a:p>
        </p:txBody>
      </p:sp>
    </p:spTree>
    <p:extLst>
      <p:ext uri="{BB962C8B-B14F-4D97-AF65-F5344CB8AC3E}">
        <p14:creationId xmlns:p14="http://schemas.microsoft.com/office/powerpoint/2010/main" val="3185308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BD83351-4471-4B09-B50A-3718DE43809F}" type="datetimeFigureOut">
              <a:rPr lang="en-US" smtClean="0"/>
              <a:t>6/26/2025</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D8ACFDB-DA4A-4E3D-8990-061A2A0479CE}" type="slidenum">
              <a:rPr lang="en-US" smtClean="0"/>
              <a:t>‹#›</a:t>
            </a:fld>
            <a:endParaRPr lang="en-US"/>
          </a:p>
        </p:txBody>
      </p:sp>
    </p:spTree>
    <p:extLst>
      <p:ext uri="{BB962C8B-B14F-4D97-AF65-F5344CB8AC3E}">
        <p14:creationId xmlns:p14="http://schemas.microsoft.com/office/powerpoint/2010/main" val="128427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BD83351-4471-4B09-B50A-3718DE43809F}" type="datetimeFigureOut">
              <a:rPr lang="en-US" smtClean="0"/>
              <a:t>6/26/2025</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5D8ACFDB-DA4A-4E3D-8990-061A2A0479CE}" type="slidenum">
              <a:rPr lang="en-US" smtClean="0"/>
              <a:t>‹#›</a:t>
            </a:fld>
            <a:endParaRPr lang="en-US"/>
          </a:p>
        </p:txBody>
      </p:sp>
    </p:spTree>
    <p:extLst>
      <p:ext uri="{BB962C8B-B14F-4D97-AF65-F5344CB8AC3E}">
        <p14:creationId xmlns:p14="http://schemas.microsoft.com/office/powerpoint/2010/main" val="3344007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BD83351-4471-4B09-B50A-3718DE43809F}" type="datetimeFigureOut">
              <a:rPr lang="en-US" smtClean="0"/>
              <a:t>6/26/2025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D8ACFDB-DA4A-4E3D-8990-061A2A0479CE}" type="slidenum">
              <a:rPr lang="en-US" smtClean="0"/>
              <a:t>‹#›</a:t>
            </a:fld>
            <a:endParaRPr lang="en-US"/>
          </a:p>
        </p:txBody>
      </p:sp>
    </p:spTree>
    <p:extLst>
      <p:ext uri="{BB962C8B-B14F-4D97-AF65-F5344CB8AC3E}">
        <p14:creationId xmlns:p14="http://schemas.microsoft.com/office/powerpoint/2010/main" val="2252782144"/>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niverse.roboflow.com/roboflow-100/bone-fracture-7fylg/dataset/2?utm_source=chatgpt.com" TargetMode="External"/><Relationship Id="rId2" Type="http://schemas.openxmlformats.org/officeDocument/2006/relationships/hyperlink" Target="https://universe.roboflow.com/roboflow-100/bone-fracture-7fylg?utm_source=chatgpt.com" TargetMode="External"/><Relationship Id="rId1" Type="http://schemas.openxmlformats.org/officeDocument/2006/relationships/slideLayout" Target="../slideLayouts/slideLayout2.xml"/><Relationship Id="rId4" Type="http://schemas.openxmlformats.org/officeDocument/2006/relationships/hyperlink" Target="https://huggingface.co/datasets/Francesco/bone-fracture-7fylg?utm_source=chatgpt.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11DC50F-8B4E-E932-8CDD-AC88D32E134E}"/>
              </a:ext>
            </a:extLst>
          </p:cNvPr>
          <p:cNvSpPr>
            <a:spLocks noGrp="1"/>
          </p:cNvSpPr>
          <p:nvPr>
            <p:ph type="ctrTitle"/>
          </p:nvPr>
        </p:nvSpPr>
        <p:spPr>
          <a:xfrm>
            <a:off x="1600200" y="855015"/>
            <a:ext cx="8991600" cy="3472827"/>
          </a:xfrm>
        </p:spPr>
        <p:txBody>
          <a:bodyPr>
            <a:normAutofit fontScale="90000"/>
          </a:bodyPr>
          <a:lstStyle/>
          <a:p>
            <a:pPr algn="ctr"/>
            <a:r>
              <a:rPr lang="en-US" sz="9000" dirty="0">
                <a:latin typeface="Times New Roman" panose="02020603050405020304" pitchFamily="18" charset="0"/>
                <a:cs typeface="Times New Roman" panose="02020603050405020304" pitchFamily="18" charset="0"/>
              </a:rPr>
              <a:t>Bone Fracture Detection</a:t>
            </a:r>
          </a:p>
        </p:txBody>
      </p:sp>
      <p:sp>
        <p:nvSpPr>
          <p:cNvPr id="2" name="Subtitle 1">
            <a:extLst>
              <a:ext uri="{FF2B5EF4-FFF2-40B4-BE49-F238E27FC236}">
                <a16:creationId xmlns:a16="http://schemas.microsoft.com/office/drawing/2014/main" id="{2820FDBA-443F-48BC-73F6-341AA3758900}"/>
              </a:ext>
            </a:extLst>
          </p:cNvPr>
          <p:cNvSpPr>
            <a:spLocks noGrp="1"/>
          </p:cNvSpPr>
          <p:nvPr>
            <p:ph type="subTitle" idx="1"/>
          </p:nvPr>
        </p:nvSpPr>
        <p:spPr>
          <a:xfrm>
            <a:off x="241243" y="5080331"/>
            <a:ext cx="3500333" cy="1488419"/>
          </a:xfrm>
        </p:spPr>
        <p:txBody>
          <a:bodyPr>
            <a:normAutofit/>
          </a:bodyPr>
          <a:lstStyle/>
          <a:p>
            <a:r>
              <a:rPr lang="en-US" b="1" dirty="0">
                <a:solidFill>
                  <a:schemeClr val="bg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Prepared By</a:t>
            </a:r>
          </a:p>
          <a:p>
            <a:r>
              <a:rPr lang="en-US" b="1" dirty="0">
                <a:solidFill>
                  <a:schemeClr val="bg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B. Lal Pramodh</a:t>
            </a:r>
          </a:p>
          <a:p>
            <a:r>
              <a:rPr lang="en-US" b="1" dirty="0">
                <a:solidFill>
                  <a:schemeClr val="bg1">
                    <a:lumMod val="85000"/>
                    <a:lumOff val="15000"/>
                  </a:schemeClr>
                </a:solidFill>
                <a:latin typeface="Times New Roman" panose="02020603050405020304" pitchFamily="18" charset="0"/>
                <a:ea typeface="Tahoma" panose="020B0604030504040204" pitchFamily="34" charset="0"/>
                <a:cs typeface="Times New Roman" panose="02020603050405020304" pitchFamily="18" charset="0"/>
              </a:rPr>
              <a:t>K. Deekshitha</a:t>
            </a:r>
          </a:p>
        </p:txBody>
      </p:sp>
    </p:spTree>
    <p:extLst>
      <p:ext uri="{BB962C8B-B14F-4D97-AF65-F5344CB8AC3E}">
        <p14:creationId xmlns:p14="http://schemas.microsoft.com/office/powerpoint/2010/main" val="3687084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140ED-C32D-3B1C-317F-1EB41E7CA3B8}"/>
              </a:ext>
            </a:extLst>
          </p:cNvPr>
          <p:cNvSpPr>
            <a:spLocks noGrp="1"/>
          </p:cNvSpPr>
          <p:nvPr>
            <p:ph type="title"/>
          </p:nvPr>
        </p:nvSpPr>
        <p:spPr>
          <a:xfrm>
            <a:off x="1077191" y="311053"/>
            <a:ext cx="9601200" cy="1143000"/>
          </a:xfrm>
        </p:spPr>
        <p:txBody>
          <a:bodyPr>
            <a:normAutofit/>
          </a:bodyPr>
          <a:lstStyle/>
          <a:p>
            <a:r>
              <a:rPr lang="en-US" sz="4500" dirty="0">
                <a:solidFill>
                  <a:schemeClr val="tx1">
                    <a:lumMod val="75000"/>
                    <a:lumOff val="25000"/>
                  </a:schemeClr>
                </a:solidFill>
                <a:cs typeface="Times New Roman" panose="02020603050405020304" pitchFamily="18" charset="0"/>
              </a:rPr>
              <a:t>Existing Implementations</a:t>
            </a:r>
          </a:p>
        </p:txBody>
      </p:sp>
      <p:sp>
        <p:nvSpPr>
          <p:cNvPr id="13" name="Rectangle 4">
            <a:extLst>
              <a:ext uri="{FF2B5EF4-FFF2-40B4-BE49-F238E27FC236}">
                <a16:creationId xmlns:a16="http://schemas.microsoft.com/office/drawing/2014/main" id="{82CA05F3-8B65-F640-F588-F6D9F4E765CF}"/>
              </a:ext>
            </a:extLst>
          </p:cNvPr>
          <p:cNvSpPr>
            <a:spLocks noGrp="1" noChangeArrowheads="1"/>
          </p:cNvSpPr>
          <p:nvPr>
            <p:ph idx="1"/>
          </p:nvPr>
        </p:nvSpPr>
        <p:spPr bwMode="auto">
          <a:xfrm>
            <a:off x="1162664" y="1728130"/>
            <a:ext cx="899160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sz="1800" b="1" dirty="0">
                <a:latin typeface="Times New Roman" panose="02020603050405020304" pitchFamily="18" charset="0"/>
                <a:cs typeface="Times New Roman" panose="02020603050405020304" pitchFamily="18" charset="0"/>
              </a:rPr>
              <a:t>1. Bone fracture Computer Vision Project</a:t>
            </a:r>
          </a:p>
          <a:p>
            <a:pPr marL="0" indent="0" eaLnBrk="0" fontAlgn="base" hangingPunct="0">
              <a:lnSpc>
                <a:spcPct val="100000"/>
              </a:lnSpc>
              <a:spcBef>
                <a:spcPct val="0"/>
              </a:spcBef>
              <a:spcAft>
                <a:spcPct val="0"/>
              </a:spcAft>
              <a:buClrTx/>
              <a:buSzTx/>
              <a:buNone/>
            </a:pPr>
            <a:endParaRPr lang="en-US" altLang="en-US" sz="1800" b="1"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SzTx/>
              <a:buFontTx/>
              <a:buChar char="•"/>
            </a:pPr>
            <a:r>
              <a:rPr lang="en-US" altLang="en-US" sz="1800" b="1" dirty="0">
                <a:latin typeface="Times New Roman" panose="02020603050405020304" pitchFamily="18" charset="0"/>
                <a:cs typeface="Times New Roman" panose="02020603050405020304" pitchFamily="18" charset="0"/>
              </a:rPr>
              <a:t>Source &amp; Initiative</a:t>
            </a:r>
            <a:r>
              <a:rPr lang="en-US" altLang="en-US" sz="1800" dirty="0">
                <a:latin typeface="Times New Roman" panose="02020603050405020304" pitchFamily="18" charset="0"/>
                <a:cs typeface="Times New Roman" panose="02020603050405020304" pitchFamily="18" charset="0"/>
              </a:rPr>
              <a:t>: Part of </a:t>
            </a:r>
            <a:r>
              <a:rPr lang="en-US" altLang="en-US" sz="1800" b="1" dirty="0">
                <a:latin typeface="Times New Roman" panose="02020603050405020304" pitchFamily="18" charset="0"/>
                <a:cs typeface="Times New Roman" panose="02020603050405020304" pitchFamily="18" charset="0"/>
              </a:rPr>
              <a:t>RF100</a:t>
            </a:r>
            <a:r>
              <a:rPr lang="en-US" altLang="en-US" sz="1800" dirty="0">
                <a:latin typeface="Times New Roman" panose="02020603050405020304" pitchFamily="18" charset="0"/>
                <a:cs typeface="Times New Roman" panose="02020603050405020304" pitchFamily="18" charset="0"/>
              </a:rPr>
              <a:t>, an Intel-sponsored benchmark for generalizable object detection models </a:t>
            </a:r>
            <a:r>
              <a:rPr lang="en-US" altLang="en-US" sz="1800" dirty="0">
                <a:latin typeface="Times New Roman" panose="02020603050405020304" pitchFamily="18" charset="0"/>
                <a:cs typeface="Times New Roman" panose="02020603050405020304" pitchFamily="18" charset="0"/>
                <a:hlinkClick r:id="rId2"/>
              </a:rPr>
              <a:t>arxiv.org+10universe.roboflow.com+10github.com+10</a:t>
            </a:r>
            <a:r>
              <a:rPr lang="en-US" altLang="en-US" sz="1800" dirty="0">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ClrTx/>
              <a:buSzTx/>
              <a:buFontTx/>
              <a:buChar char="•"/>
            </a:pPr>
            <a:r>
              <a:rPr lang="en-US" altLang="en-US" sz="1800" b="1" dirty="0">
                <a:latin typeface="Times New Roman" panose="02020603050405020304" pitchFamily="18" charset="0"/>
                <a:cs typeface="Times New Roman" panose="02020603050405020304" pitchFamily="18" charset="0"/>
              </a:rPr>
              <a:t>Number of Images</a:t>
            </a:r>
            <a:r>
              <a:rPr lang="en-US" altLang="en-US" sz="1800" dirty="0">
                <a:latin typeface="Times New Roman" panose="02020603050405020304" pitchFamily="18" charset="0"/>
                <a:cs typeface="Times New Roman" panose="02020603050405020304" pitchFamily="18" charset="0"/>
              </a:rPr>
              <a:t>: </a:t>
            </a:r>
            <a:r>
              <a:rPr lang="en-US" altLang="en-US" sz="1800" b="1" dirty="0">
                <a:latin typeface="Times New Roman" panose="02020603050405020304" pitchFamily="18" charset="0"/>
                <a:cs typeface="Times New Roman" panose="02020603050405020304" pitchFamily="18" charset="0"/>
              </a:rPr>
              <a:t>458</a:t>
            </a:r>
            <a:r>
              <a:rPr lang="en-US" altLang="en-US" sz="1800" dirty="0">
                <a:latin typeface="Times New Roman" panose="02020603050405020304" pitchFamily="18" charset="0"/>
                <a:cs typeface="Times New Roman" panose="02020603050405020304" pitchFamily="18" charset="0"/>
              </a:rPr>
              <a:t> annotated X‑ray images </a:t>
            </a:r>
            <a:r>
              <a:rPr lang="en-US" altLang="en-US" sz="1800" dirty="0">
                <a:latin typeface="Times New Roman" panose="02020603050405020304" pitchFamily="18" charset="0"/>
                <a:cs typeface="Times New Roman" panose="02020603050405020304" pitchFamily="18" charset="0"/>
                <a:hlinkClick r:id="rId3"/>
              </a:rPr>
              <a:t>arxiv.org+2universe.roboflow.com+2huggingface.co+2</a:t>
            </a:r>
            <a:r>
              <a:rPr lang="en-US" altLang="en-US" sz="1800" dirty="0">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ClrTx/>
              <a:buSzTx/>
              <a:buNone/>
            </a:pPr>
            <a:endParaRPr lang="en-US" altLang="en-US" sz="1800" b="1"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SzTx/>
              <a:buNone/>
            </a:pPr>
            <a:r>
              <a:rPr lang="en-US" altLang="en-US" sz="1800" b="1" dirty="0">
                <a:latin typeface="Times New Roman" panose="02020603050405020304" pitchFamily="18" charset="0"/>
                <a:cs typeface="Times New Roman" panose="02020603050405020304" pitchFamily="18" charset="0"/>
              </a:rPr>
              <a:t>Annotations</a:t>
            </a:r>
            <a:r>
              <a:rPr lang="en-US" altLang="en-US" sz="1800" dirty="0">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ClrTx/>
              <a:buSzTx/>
              <a:buFontTx/>
              <a:buChar char="•"/>
            </a:pPr>
            <a:r>
              <a:rPr lang="en-US" altLang="en-US" sz="1800" dirty="0">
                <a:latin typeface="Times New Roman" panose="02020603050405020304" pitchFamily="18" charset="0"/>
                <a:cs typeface="Times New Roman" panose="02020603050405020304" pitchFamily="18" charset="0"/>
              </a:rPr>
              <a:t>Bounding boxes for fracture regions.</a:t>
            </a:r>
          </a:p>
          <a:p>
            <a:pPr marL="0" indent="0" eaLnBrk="0" fontAlgn="base" hangingPunct="0">
              <a:lnSpc>
                <a:spcPct val="100000"/>
              </a:lnSpc>
              <a:spcBef>
                <a:spcPct val="0"/>
              </a:spcBef>
              <a:spcAft>
                <a:spcPct val="0"/>
              </a:spcAft>
              <a:buClrTx/>
              <a:buSzTx/>
              <a:buFontTx/>
              <a:buChar char="•"/>
            </a:pPr>
            <a:r>
              <a:rPr lang="en-US" altLang="en-US" sz="1800" dirty="0">
                <a:latin typeface="Times New Roman" panose="02020603050405020304" pitchFamily="18" charset="0"/>
                <a:cs typeface="Times New Roman" panose="02020603050405020304" pitchFamily="18" charset="0"/>
              </a:rPr>
              <a:t>Multiple annotation formats (e.g., COCO, Pascal VOC).</a:t>
            </a:r>
          </a:p>
          <a:p>
            <a:pPr marL="0" indent="0" eaLnBrk="0" fontAlgn="base" hangingPunct="0">
              <a:lnSpc>
                <a:spcPct val="100000"/>
              </a:lnSpc>
              <a:spcBef>
                <a:spcPct val="0"/>
              </a:spcBef>
              <a:spcAft>
                <a:spcPct val="0"/>
              </a:spcAft>
              <a:buClrTx/>
              <a:buSzTx/>
              <a:buFontTx/>
              <a:buChar char="•"/>
            </a:pPr>
            <a:r>
              <a:rPr lang="en-US" altLang="en-US" sz="1800" dirty="0">
                <a:latin typeface="Times New Roman" panose="02020603050405020304" pitchFamily="18" charset="0"/>
                <a:cs typeface="Times New Roman" panose="02020603050405020304" pitchFamily="18" charset="0"/>
              </a:rPr>
              <a:t>Organized into standard splits: ~326 training, ~44 validation, and ~88 testing images </a:t>
            </a:r>
            <a:r>
              <a:rPr lang="en-US" altLang="en-US" sz="1800" dirty="0">
                <a:latin typeface="Times New Roman" panose="02020603050405020304" pitchFamily="18" charset="0"/>
                <a:cs typeface="Times New Roman" panose="02020603050405020304" pitchFamily="18" charset="0"/>
                <a:hlinkClick r:id="rId3"/>
              </a:rPr>
              <a:t>arxiv.org+7universe.roboflow.com+7universe.roboflow.com+7</a:t>
            </a:r>
            <a:r>
              <a:rPr lang="en-US" altLang="en-US" sz="1800" dirty="0">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ClrTx/>
              <a:buSzTx/>
              <a:buFontTx/>
              <a:buChar char="•"/>
            </a:pPr>
            <a:r>
              <a:rPr lang="en-US" altLang="en-US" sz="1800" b="1" dirty="0">
                <a:latin typeface="Times New Roman" panose="02020603050405020304" pitchFamily="18" charset="0"/>
                <a:cs typeface="Times New Roman" panose="02020603050405020304" pitchFamily="18" charset="0"/>
              </a:rPr>
              <a:t>File Size</a:t>
            </a:r>
            <a:r>
              <a:rPr lang="en-US" altLang="en-US" sz="1800" dirty="0">
                <a:latin typeface="Times New Roman" panose="02020603050405020304" pitchFamily="18" charset="0"/>
                <a:cs typeface="Times New Roman" panose="02020603050405020304" pitchFamily="18" charset="0"/>
              </a:rPr>
              <a:t>: Approximately </a:t>
            </a:r>
            <a:r>
              <a:rPr lang="en-US" altLang="en-US" sz="1800" b="1" dirty="0">
                <a:latin typeface="Times New Roman" panose="02020603050405020304" pitchFamily="18" charset="0"/>
                <a:cs typeface="Times New Roman" panose="02020603050405020304" pitchFamily="18" charset="0"/>
              </a:rPr>
              <a:t>13.1 MB</a:t>
            </a:r>
            <a:r>
              <a:rPr lang="en-US" altLang="en-US" sz="1800" dirty="0">
                <a:latin typeface="Times New Roman" panose="02020603050405020304" pitchFamily="18" charset="0"/>
                <a:cs typeface="Times New Roman" panose="02020603050405020304" pitchFamily="18" charset="0"/>
              </a:rPr>
              <a:t> total and also auto‑converted to Parquet </a:t>
            </a:r>
            <a:r>
              <a:rPr lang="en-US" altLang="en-US" sz="1800" dirty="0">
                <a:latin typeface="Times New Roman" panose="02020603050405020304" pitchFamily="18" charset="0"/>
                <a:cs typeface="Times New Roman" panose="02020603050405020304" pitchFamily="18" charset="0"/>
                <a:hlinkClick r:id="rId4"/>
              </a:rPr>
              <a:t>huggingface.co</a:t>
            </a:r>
            <a:r>
              <a:rPr lang="en-US" altLang="en-US" sz="1800" dirty="0">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ClrTx/>
              <a:buSzTx/>
              <a:buFontTx/>
              <a:buChar char="•"/>
            </a:pPr>
            <a:r>
              <a:rPr lang="en-US" altLang="en-US" sz="1800" b="1" dirty="0">
                <a:latin typeface="Times New Roman" panose="02020603050405020304" pitchFamily="18" charset="0"/>
                <a:cs typeface="Times New Roman" panose="02020603050405020304" pitchFamily="18" charset="0"/>
              </a:rPr>
              <a:t>Task Type</a:t>
            </a:r>
            <a:r>
              <a:rPr lang="en-US" altLang="en-US" sz="1800" dirty="0">
                <a:latin typeface="Times New Roman" panose="02020603050405020304" pitchFamily="18" charset="0"/>
                <a:cs typeface="Times New Roman" panose="02020603050405020304" pitchFamily="18" charset="0"/>
              </a:rPr>
              <a:t>: Specifically tailored for </a:t>
            </a:r>
            <a:r>
              <a:rPr lang="en-US" altLang="en-US" sz="1800" b="1" dirty="0">
                <a:latin typeface="Times New Roman" panose="02020603050405020304" pitchFamily="18" charset="0"/>
                <a:cs typeface="Times New Roman" panose="02020603050405020304" pitchFamily="18" charset="0"/>
              </a:rPr>
              <a:t>object detection</a:t>
            </a:r>
            <a:r>
              <a:rPr lang="en-US" altLang="en-US" sz="1800" dirty="0">
                <a:latin typeface="Times New Roman" panose="02020603050405020304" pitchFamily="18" charset="0"/>
                <a:cs typeface="Times New Roman" panose="02020603050405020304" pitchFamily="18" charset="0"/>
              </a:rPr>
              <a:t> tasks </a:t>
            </a:r>
            <a:r>
              <a:rPr lang="en-US" altLang="en-US" sz="1800" dirty="0">
                <a:latin typeface="Times New Roman" panose="02020603050405020304" pitchFamily="18" charset="0"/>
                <a:cs typeface="Times New Roman" panose="02020603050405020304" pitchFamily="18" charset="0"/>
                <a:hlinkClick r:id="rId4"/>
              </a:rPr>
              <a:t>universe.roboflow.com+3huggingface.co+3universe.roboflow.com+3</a:t>
            </a:r>
            <a:r>
              <a:rPr lang="en-US" alt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57646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D50EC-965B-4194-FFA0-952FC2690A14}"/>
              </a:ext>
            </a:extLst>
          </p:cNvPr>
          <p:cNvSpPr>
            <a:spLocks noGrp="1"/>
          </p:cNvSpPr>
          <p:nvPr>
            <p:ph type="title"/>
          </p:nvPr>
        </p:nvSpPr>
        <p:spPr>
          <a:xfrm>
            <a:off x="2231136" y="355092"/>
            <a:ext cx="7433974" cy="628134"/>
          </a:xfrm>
        </p:spPr>
        <p:txBody>
          <a:bodyPr>
            <a:noAutofit/>
          </a:bodyPr>
          <a:lstStyle/>
          <a:p>
            <a:r>
              <a:rPr lang="en-US" dirty="0"/>
              <a:t>references</a:t>
            </a:r>
          </a:p>
        </p:txBody>
      </p:sp>
      <p:sp>
        <p:nvSpPr>
          <p:cNvPr id="5" name="TextBox 4">
            <a:extLst>
              <a:ext uri="{FF2B5EF4-FFF2-40B4-BE49-F238E27FC236}">
                <a16:creationId xmlns:a16="http://schemas.microsoft.com/office/drawing/2014/main" id="{F8605EBA-4CD2-A639-5A05-7144F5769AE7}"/>
              </a:ext>
            </a:extLst>
          </p:cNvPr>
          <p:cNvSpPr txBox="1"/>
          <p:nvPr/>
        </p:nvSpPr>
        <p:spPr>
          <a:xfrm>
            <a:off x="781664" y="1481389"/>
            <a:ext cx="10628671" cy="341632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[1] P. </a:t>
            </a:r>
            <a:r>
              <a:rPr lang="en-US" dirty="0" err="1">
                <a:latin typeface="Times New Roman" panose="02020603050405020304" pitchFamily="18" charset="0"/>
                <a:cs typeface="Times New Roman" panose="02020603050405020304" pitchFamily="18" charset="0"/>
              </a:rPr>
              <a:t>Rajpurkar</a:t>
            </a:r>
            <a:r>
              <a:rPr lang="en-US" dirty="0">
                <a:latin typeface="Times New Roman" panose="02020603050405020304" pitchFamily="18" charset="0"/>
                <a:cs typeface="Times New Roman" panose="02020603050405020304" pitchFamily="18" charset="0"/>
              </a:rPr>
              <a:t>, J. Irvin, A. Bagul, D. Ding, T. Duan, H. Mehta, B. Yang, K. Zhu, D. Laird, R. Ball, C. Langlotz, K. </a:t>
            </a:r>
            <a:r>
              <a:rPr lang="en-US" dirty="0" err="1">
                <a:latin typeface="Times New Roman" panose="02020603050405020304" pitchFamily="18" charset="0"/>
                <a:cs typeface="Times New Roman" panose="02020603050405020304" pitchFamily="18" charset="0"/>
              </a:rPr>
              <a:t>Shpanskaya</a:t>
            </a:r>
            <a:r>
              <a:rPr lang="en-US" dirty="0">
                <a:latin typeface="Times New Roman" panose="02020603050405020304" pitchFamily="18" charset="0"/>
                <a:cs typeface="Times New Roman" panose="02020603050405020304" pitchFamily="18" charset="0"/>
              </a:rPr>
              <a:t>, M. P. Lungren, and A. Y. Ng, “MURA: Large Dataset for Abnormality Detection in Musculoskeletal Radiographs,” arXiv:1712.06957, Dec. 2017.</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[2] S. S. F. Ruhi, F. Nahar, and A. F. Ashrafi, “A novel approach towards the classification of bone fracture from musculoskeletal radiography images using attention based transfer learning,” arXiv:2410.14833, Oct. 2024.</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[3] D. Ahmed and R. </a:t>
            </a:r>
            <a:r>
              <a:rPr lang="en-US" dirty="0" err="1">
                <a:latin typeface="Times New Roman" panose="02020603050405020304" pitchFamily="18" charset="0"/>
                <a:cs typeface="Times New Roman" panose="02020603050405020304" pitchFamily="18" charset="0"/>
              </a:rPr>
              <a:t>Hawezi</a:t>
            </a:r>
            <a:r>
              <a:rPr lang="en-US" dirty="0">
                <a:latin typeface="Times New Roman" panose="02020603050405020304" pitchFamily="18" charset="0"/>
                <a:cs typeface="Times New Roman" panose="02020603050405020304" pitchFamily="18" charset="0"/>
              </a:rPr>
              <a:t>, “Detection of bone fracture based on machine learning techniques,” *Measurement: Sensors*, vol. 27, p. 100723, Jun. 2023, doi:10.1016/j.measen.2023.100723.</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[4] T. Meena and S. Roy, “Bone fracture detection using deep supervised learning from radiological images: A paradigm shift,” *Diagnostics*, vol. 12, no. 10, p. 2420, Oct. 2022, doi:10.3390/diagnostics12102420.</a:t>
            </a:r>
          </a:p>
        </p:txBody>
      </p:sp>
    </p:spTree>
    <p:extLst>
      <p:ext uri="{BB962C8B-B14F-4D97-AF65-F5344CB8AC3E}">
        <p14:creationId xmlns:p14="http://schemas.microsoft.com/office/powerpoint/2010/main" val="37513888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hank You Images - Free Download on Freepik">
            <a:extLst>
              <a:ext uri="{FF2B5EF4-FFF2-40B4-BE49-F238E27FC236}">
                <a16:creationId xmlns:a16="http://schemas.microsoft.com/office/drawing/2014/main" id="{69651090-EAD0-7A97-EE2F-565128AC6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723" y="270073"/>
            <a:ext cx="8922159" cy="631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656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2C8376-2C29-A41E-26E4-51EF05B18688}"/>
              </a:ext>
            </a:extLst>
          </p:cNvPr>
          <p:cNvSpPr>
            <a:spLocks noGrp="1"/>
          </p:cNvSpPr>
          <p:nvPr>
            <p:ph idx="1"/>
          </p:nvPr>
        </p:nvSpPr>
        <p:spPr>
          <a:xfrm>
            <a:off x="894736" y="911942"/>
            <a:ext cx="9601200" cy="4191000"/>
          </a:xfrm>
        </p:spPr>
        <p:txBody>
          <a:bodyPr>
            <a:noAutofit/>
          </a:bodyPr>
          <a:lstStyle/>
          <a:p>
            <a:pPr marL="0" indent="0">
              <a:buNone/>
            </a:pPr>
            <a:r>
              <a:rPr lang="en-US" sz="2200" b="1" dirty="0">
                <a:latin typeface="Times New Roman" panose="02020603050405020304" pitchFamily="18" charset="0"/>
                <a:cs typeface="Times New Roman" panose="02020603050405020304" pitchFamily="18" charset="0"/>
              </a:rPr>
              <a:t>Methodology:</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Fracture Detection using YOLOv8</a:t>
            </a:r>
          </a:p>
          <a:p>
            <a:pPr marL="0" indent="0">
              <a:buNone/>
            </a:pPr>
            <a:r>
              <a:rPr lang="en-US" sz="1800" b="1" dirty="0">
                <a:latin typeface="Times New Roman" panose="02020603050405020304" pitchFamily="18" charset="0"/>
                <a:cs typeface="Times New Roman" panose="02020603050405020304" pitchFamily="18" charset="0"/>
              </a:rPr>
              <a:t>Dataset Preparation : </a:t>
            </a:r>
            <a:r>
              <a:rPr lang="en-US" sz="1800" dirty="0">
                <a:latin typeface="Times New Roman" panose="02020603050405020304" pitchFamily="18" charset="0"/>
                <a:cs typeface="Times New Roman" panose="02020603050405020304" pitchFamily="18" charset="0"/>
              </a:rPr>
              <a:t>Organized images in COCO format with train, valid, and test folders.</a:t>
            </a:r>
          </a:p>
          <a:p>
            <a:pPr marL="0" indent="0">
              <a:buNone/>
            </a:pPr>
            <a:r>
              <a:rPr lang="en-US" sz="1800" b="1" dirty="0">
                <a:latin typeface="Times New Roman" panose="02020603050405020304" pitchFamily="18" charset="0"/>
                <a:cs typeface="Times New Roman" panose="02020603050405020304" pitchFamily="18" charset="0"/>
              </a:rPr>
              <a:t>Environment Setup : </a:t>
            </a:r>
            <a:r>
              <a:rPr lang="en-US" sz="1800" dirty="0">
                <a:latin typeface="Times New Roman" panose="02020603050405020304" pitchFamily="18" charset="0"/>
                <a:cs typeface="Times New Roman" panose="02020603050405020304" pitchFamily="18" charset="0"/>
              </a:rPr>
              <a:t>Installed required libraries like </a:t>
            </a:r>
            <a:r>
              <a:rPr lang="en-US" sz="1800" dirty="0" err="1">
                <a:latin typeface="Times New Roman" panose="02020603050405020304" pitchFamily="18" charset="0"/>
                <a:cs typeface="Times New Roman" panose="02020603050405020304" pitchFamily="18" charset="0"/>
              </a:rPr>
              <a:t>ultralytics</a:t>
            </a:r>
            <a:r>
              <a:rPr lang="en-US" sz="1800" dirty="0">
                <a:latin typeface="Times New Roman" panose="02020603050405020304" pitchFamily="18" charset="0"/>
                <a:cs typeface="Times New Roman" panose="02020603050405020304" pitchFamily="18" charset="0"/>
              </a:rPr>
              <a:t>, torch, and others.</a:t>
            </a:r>
          </a:p>
          <a:p>
            <a:pPr marL="0" indent="0">
              <a:buNone/>
            </a:pPr>
            <a:r>
              <a:rPr lang="en-US" sz="1800" b="1" dirty="0">
                <a:latin typeface="Times New Roman" panose="02020603050405020304" pitchFamily="18" charset="0"/>
                <a:cs typeface="Times New Roman" panose="02020603050405020304" pitchFamily="18" charset="0"/>
              </a:rPr>
              <a:t>Model Selection : </a:t>
            </a:r>
            <a:r>
              <a:rPr lang="en-US" sz="1800" dirty="0">
                <a:latin typeface="Times New Roman" panose="02020603050405020304" pitchFamily="18" charset="0"/>
                <a:cs typeface="Times New Roman" panose="02020603050405020304" pitchFamily="18" charset="0"/>
              </a:rPr>
              <a:t>Chose YOLOv8 pre-trained model (yolov8n.pt) for object detection.</a:t>
            </a:r>
          </a:p>
          <a:p>
            <a:pPr marL="0" indent="0">
              <a:buNone/>
            </a:pPr>
            <a:r>
              <a:rPr lang="en-US" sz="1800" b="1" dirty="0">
                <a:latin typeface="Times New Roman" panose="02020603050405020304" pitchFamily="18" charset="0"/>
                <a:cs typeface="Times New Roman" panose="02020603050405020304" pitchFamily="18" charset="0"/>
              </a:rPr>
              <a:t>Training : </a:t>
            </a:r>
            <a:r>
              <a:rPr lang="en-US" sz="1800" dirty="0">
                <a:latin typeface="Times New Roman" panose="02020603050405020304" pitchFamily="18" charset="0"/>
                <a:cs typeface="Times New Roman" panose="02020603050405020304" pitchFamily="18" charset="0"/>
              </a:rPr>
              <a:t>Trained the model on custom dataset using yolo task=detect mode=train.</a:t>
            </a:r>
          </a:p>
          <a:p>
            <a:pPr marL="0" indent="0">
              <a:buNone/>
            </a:pPr>
            <a:r>
              <a:rPr lang="en-US" sz="1800" b="1" dirty="0">
                <a:latin typeface="Times New Roman" panose="02020603050405020304" pitchFamily="18" charset="0"/>
                <a:cs typeface="Times New Roman" panose="02020603050405020304" pitchFamily="18" charset="0"/>
              </a:rPr>
              <a:t>Validation : </a:t>
            </a:r>
            <a:r>
              <a:rPr lang="en-US" sz="1800" dirty="0">
                <a:latin typeface="Times New Roman" panose="02020603050405020304" pitchFamily="18" charset="0"/>
                <a:cs typeface="Times New Roman" panose="02020603050405020304" pitchFamily="18" charset="0"/>
              </a:rPr>
              <a:t>Evaluated model performance with metrics like </a:t>
            </a:r>
            <a:r>
              <a:rPr lang="en-US" sz="1800" dirty="0" err="1">
                <a:latin typeface="Times New Roman" panose="02020603050405020304" pitchFamily="18" charset="0"/>
                <a:cs typeface="Times New Roman" panose="02020603050405020304" pitchFamily="18" charset="0"/>
              </a:rPr>
              <a:t>mAP</a:t>
            </a:r>
            <a:r>
              <a:rPr lang="en-US" sz="1800" dirty="0">
                <a:latin typeface="Times New Roman" panose="02020603050405020304" pitchFamily="18" charset="0"/>
                <a:cs typeface="Times New Roman" panose="02020603050405020304" pitchFamily="18" charset="0"/>
              </a:rPr>
              <a:t>, precision, and recall. Testing &amp; Visualization</a:t>
            </a:r>
          </a:p>
        </p:txBody>
      </p:sp>
    </p:spTree>
    <p:extLst>
      <p:ext uri="{BB962C8B-B14F-4D97-AF65-F5344CB8AC3E}">
        <p14:creationId xmlns:p14="http://schemas.microsoft.com/office/powerpoint/2010/main" val="1890020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posed method for bone fracture detection and classification">
            <a:extLst>
              <a:ext uri="{FF2B5EF4-FFF2-40B4-BE49-F238E27FC236}">
                <a16:creationId xmlns:a16="http://schemas.microsoft.com/office/drawing/2014/main" id="{7CC322C3-D0E5-B6C2-CD0C-BFD71BEB5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45" y="1094624"/>
            <a:ext cx="5012813" cy="52068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B2E0FF-5151-BDF7-4E5B-748DE15BFE82}"/>
              </a:ext>
            </a:extLst>
          </p:cNvPr>
          <p:cNvSpPr txBox="1"/>
          <p:nvPr/>
        </p:nvSpPr>
        <p:spPr>
          <a:xfrm>
            <a:off x="5820696" y="1094624"/>
            <a:ext cx="6096000" cy="5062924"/>
          </a:xfrm>
          <a:prstGeom prst="rect">
            <a:avLst/>
          </a:prstGeom>
          <a:noFill/>
        </p:spPr>
        <p:txBody>
          <a:bodyPr wrap="square">
            <a:spAutoFit/>
          </a:bodyPr>
          <a:lstStyle/>
          <a:p>
            <a:pPr algn="just">
              <a:buFont typeface="+mj-lt"/>
              <a:buAutoNum type="arabicPeriod"/>
            </a:pPr>
            <a:r>
              <a:rPr lang="en-US" sz="1700" b="1" dirty="0">
                <a:latin typeface="Times New Roman" panose="02020603050405020304" pitchFamily="18" charset="0"/>
                <a:cs typeface="Times New Roman" panose="02020603050405020304" pitchFamily="18" charset="0"/>
              </a:rPr>
              <a:t>Image Acquisition</a:t>
            </a:r>
            <a:endParaRPr lang="en-US"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Collect X-ray and MRI images for comprehensive fracture analysis (multi-modal image collection).</a:t>
            </a:r>
          </a:p>
          <a:p>
            <a:pPr algn="just">
              <a:buFont typeface="+mj-lt"/>
              <a:buAutoNum type="arabicPeriod"/>
            </a:pPr>
            <a:r>
              <a:rPr lang="en-US" sz="1700" b="1" dirty="0">
                <a:latin typeface="Times New Roman" panose="02020603050405020304" pitchFamily="18" charset="0"/>
                <a:cs typeface="Times New Roman" panose="02020603050405020304" pitchFamily="18" charset="0"/>
              </a:rPr>
              <a:t>Dataset Preparation</a:t>
            </a:r>
            <a:endParaRPr lang="en-US"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Annotate fractures, preprocess images, and apply data augmentation techniques to enhance dataset quality and diversity.</a:t>
            </a:r>
          </a:p>
          <a:p>
            <a:pPr algn="just">
              <a:buFont typeface="+mj-lt"/>
              <a:buAutoNum type="arabicPeriod"/>
            </a:pPr>
            <a:r>
              <a:rPr lang="en-US" sz="1700" b="1" dirty="0">
                <a:latin typeface="Times New Roman" panose="02020603050405020304" pitchFamily="18" charset="0"/>
                <a:cs typeface="Times New Roman" panose="02020603050405020304" pitchFamily="18" charset="0"/>
              </a:rPr>
              <a:t>Dataset Splitting</a:t>
            </a:r>
            <a:endParaRPr lang="en-US"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Divide the dataset into training, validation, and testing sets for model development and performance evaluation.</a:t>
            </a:r>
          </a:p>
          <a:p>
            <a:pPr algn="just">
              <a:buFont typeface="+mj-lt"/>
              <a:buAutoNum type="arabicPeriod"/>
            </a:pPr>
            <a:r>
              <a:rPr lang="en-US" sz="1700" b="1" dirty="0">
                <a:latin typeface="Times New Roman" panose="02020603050405020304" pitchFamily="18" charset="0"/>
                <a:cs typeface="Times New Roman" panose="02020603050405020304" pitchFamily="18" charset="0"/>
              </a:rPr>
              <a:t>Model Training</a:t>
            </a:r>
            <a:endParaRPr lang="en-US"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Use deep learning algorithms to train a model that learns to detect and classify bone fractures.</a:t>
            </a:r>
          </a:p>
          <a:p>
            <a:pPr algn="just">
              <a:buFont typeface="+mj-lt"/>
              <a:buAutoNum type="arabicPeriod"/>
            </a:pPr>
            <a:r>
              <a:rPr lang="en-US" sz="1700" b="1" dirty="0">
                <a:latin typeface="Times New Roman" panose="02020603050405020304" pitchFamily="18" charset="0"/>
                <a:cs typeface="Times New Roman" panose="02020603050405020304" pitchFamily="18" charset="0"/>
              </a:rPr>
              <a:t>Performance Evaluation</a:t>
            </a:r>
            <a:endParaRPr lang="en-US"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Validate and test the model using appropriate metrics (e.g., accuracy, </a:t>
            </a:r>
            <a:r>
              <a:rPr lang="en-US" sz="1700" dirty="0" err="1">
                <a:latin typeface="Times New Roman" panose="02020603050405020304" pitchFamily="18" charset="0"/>
                <a:cs typeface="Times New Roman" panose="02020603050405020304" pitchFamily="18" charset="0"/>
              </a:rPr>
              <a:t>mAP</a:t>
            </a:r>
            <a:r>
              <a:rPr lang="en-US" sz="1700" dirty="0">
                <a:latin typeface="Times New Roman" panose="02020603050405020304" pitchFamily="18" charset="0"/>
                <a:cs typeface="Times New Roman" panose="02020603050405020304" pitchFamily="18" charset="0"/>
              </a:rPr>
              <a:t>) to assess its reliability.</a:t>
            </a:r>
          </a:p>
          <a:p>
            <a:pPr algn="just">
              <a:buFont typeface="+mj-lt"/>
              <a:buAutoNum type="arabicPeriod"/>
            </a:pPr>
            <a:r>
              <a:rPr lang="en-US" sz="1700" b="1" dirty="0">
                <a:latin typeface="Times New Roman" panose="02020603050405020304" pitchFamily="18" charset="0"/>
                <a:cs typeface="Times New Roman" panose="02020603050405020304" pitchFamily="18" charset="0"/>
              </a:rPr>
              <a:t>Fracture Detection Output</a:t>
            </a:r>
            <a:endParaRPr lang="en-US"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The model localizes fracture areas and classifies bones as either healthy or fractured.</a:t>
            </a:r>
          </a:p>
        </p:txBody>
      </p:sp>
      <p:sp>
        <p:nvSpPr>
          <p:cNvPr id="7" name="TextBox 6">
            <a:extLst>
              <a:ext uri="{FF2B5EF4-FFF2-40B4-BE49-F238E27FC236}">
                <a16:creationId xmlns:a16="http://schemas.microsoft.com/office/drawing/2014/main" id="{19967EFC-7313-636F-7C70-1FD9CC3DD1D4}"/>
              </a:ext>
            </a:extLst>
          </p:cNvPr>
          <p:cNvSpPr txBox="1"/>
          <p:nvPr/>
        </p:nvSpPr>
        <p:spPr>
          <a:xfrm>
            <a:off x="552245" y="515786"/>
            <a:ext cx="6096000" cy="430887"/>
          </a:xfrm>
          <a:prstGeom prst="rect">
            <a:avLst/>
          </a:prstGeom>
          <a:noFill/>
        </p:spPr>
        <p:txBody>
          <a:bodyPr wrap="square">
            <a:spAutoFit/>
          </a:bodyPr>
          <a:lstStyle/>
          <a:p>
            <a:pPr marL="0" indent="0">
              <a:buNone/>
            </a:pPr>
            <a:r>
              <a:rPr lang="en-US" sz="2200" b="1" dirty="0">
                <a:latin typeface="Times New Roman" panose="02020603050405020304" pitchFamily="18" charset="0"/>
                <a:cs typeface="Times New Roman" panose="02020603050405020304" pitchFamily="18" charset="0"/>
              </a:rPr>
              <a:t>Architecture</a:t>
            </a:r>
          </a:p>
        </p:txBody>
      </p:sp>
    </p:spTree>
    <p:extLst>
      <p:ext uri="{BB962C8B-B14F-4D97-AF65-F5344CB8AC3E}">
        <p14:creationId xmlns:p14="http://schemas.microsoft.com/office/powerpoint/2010/main" val="4201837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7B19D-7CF3-6B04-A4D7-669223D0B573}"/>
              </a:ext>
            </a:extLst>
          </p:cNvPr>
          <p:cNvPicPr>
            <a:picLocks noChangeAspect="1"/>
          </p:cNvPicPr>
          <p:nvPr/>
        </p:nvPicPr>
        <p:blipFill>
          <a:blip r:embed="rId2"/>
          <a:stretch>
            <a:fillRect/>
          </a:stretch>
        </p:blipFill>
        <p:spPr>
          <a:xfrm>
            <a:off x="675967" y="1066800"/>
            <a:ext cx="3659814" cy="2895600"/>
          </a:xfrm>
          <a:prstGeom prst="rect">
            <a:avLst/>
          </a:prstGeom>
        </p:spPr>
      </p:pic>
      <p:pic>
        <p:nvPicPr>
          <p:cNvPr id="7" name="Picture 6">
            <a:extLst>
              <a:ext uri="{FF2B5EF4-FFF2-40B4-BE49-F238E27FC236}">
                <a16:creationId xmlns:a16="http://schemas.microsoft.com/office/drawing/2014/main" id="{B445AD02-F207-D205-0C9B-59973B20267F}"/>
              </a:ext>
            </a:extLst>
          </p:cNvPr>
          <p:cNvPicPr>
            <a:picLocks noChangeAspect="1"/>
          </p:cNvPicPr>
          <p:nvPr/>
        </p:nvPicPr>
        <p:blipFill>
          <a:blip r:embed="rId3"/>
          <a:stretch>
            <a:fillRect/>
          </a:stretch>
        </p:blipFill>
        <p:spPr>
          <a:xfrm>
            <a:off x="675967" y="4144298"/>
            <a:ext cx="6781800" cy="2416733"/>
          </a:xfrm>
          <a:prstGeom prst="rect">
            <a:avLst/>
          </a:prstGeom>
        </p:spPr>
      </p:pic>
      <p:sp>
        <p:nvSpPr>
          <p:cNvPr id="2" name="TextBox 1">
            <a:extLst>
              <a:ext uri="{FF2B5EF4-FFF2-40B4-BE49-F238E27FC236}">
                <a16:creationId xmlns:a16="http://schemas.microsoft.com/office/drawing/2014/main" id="{46A6D5D2-05BC-956E-7279-06EEAACBBE21}"/>
              </a:ext>
            </a:extLst>
          </p:cNvPr>
          <p:cNvSpPr txBox="1"/>
          <p:nvPr/>
        </p:nvSpPr>
        <p:spPr>
          <a:xfrm>
            <a:off x="675967" y="484792"/>
            <a:ext cx="6096000" cy="400110"/>
          </a:xfrm>
          <a:prstGeom prst="rect">
            <a:avLst/>
          </a:prstGeom>
          <a:noFill/>
        </p:spPr>
        <p:txBody>
          <a:bodyPr wrap="square">
            <a:spAutoFit/>
          </a:bodyPr>
          <a:lstStyle/>
          <a:p>
            <a:pPr marL="0" indent="0">
              <a:buNone/>
            </a:pPr>
            <a:r>
              <a:rPr lang="en-US" sz="2000" b="1" dirty="0">
                <a:latin typeface="Times New Roman" panose="02020603050405020304" pitchFamily="18" charset="0"/>
                <a:cs typeface="Times New Roman" panose="02020603050405020304" pitchFamily="18" charset="0"/>
              </a:rPr>
              <a:t>YOLO Model</a:t>
            </a:r>
          </a:p>
        </p:txBody>
      </p:sp>
      <p:sp>
        <p:nvSpPr>
          <p:cNvPr id="8" name="TextBox 7">
            <a:extLst>
              <a:ext uri="{FF2B5EF4-FFF2-40B4-BE49-F238E27FC236}">
                <a16:creationId xmlns:a16="http://schemas.microsoft.com/office/drawing/2014/main" id="{EEB7864A-F3D2-C372-F340-4E8894B0B17B}"/>
              </a:ext>
            </a:extLst>
          </p:cNvPr>
          <p:cNvSpPr txBox="1"/>
          <p:nvPr/>
        </p:nvSpPr>
        <p:spPr>
          <a:xfrm>
            <a:off x="4906109" y="1360438"/>
            <a:ext cx="6609924" cy="2185214"/>
          </a:xfrm>
          <a:prstGeom prst="rect">
            <a:avLst/>
          </a:prstGeom>
          <a:noFill/>
        </p:spPr>
        <p:txBody>
          <a:bodyPr wrap="square">
            <a:spAutoFit/>
          </a:bodyPr>
          <a:lstStyle/>
          <a:p>
            <a:pPr algn="just"/>
            <a:r>
              <a:rPr lang="en-US" sz="1700" b="1" dirty="0">
                <a:latin typeface="Times New Roman" panose="02020603050405020304" pitchFamily="18" charset="0"/>
                <a:cs typeface="Times New Roman" panose="02020603050405020304" pitchFamily="18" charset="0"/>
              </a:rPr>
              <a:t>Loss Metrics: </a:t>
            </a:r>
            <a:r>
              <a:rPr lang="en-US" sz="1700" dirty="0" err="1">
                <a:latin typeface="Times New Roman" panose="02020603050405020304" pitchFamily="18" charset="0"/>
                <a:cs typeface="Times New Roman" panose="02020603050405020304" pitchFamily="18" charset="0"/>
              </a:rPr>
              <a:t>box_loss</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cls_loss</a:t>
            </a:r>
            <a:r>
              <a:rPr lang="en-US" sz="1700" dirty="0">
                <a:latin typeface="Times New Roman" panose="02020603050405020304" pitchFamily="18" charset="0"/>
                <a:cs typeface="Times New Roman" panose="02020603050405020304" pitchFamily="18" charset="0"/>
              </a:rPr>
              <a:t>, and </a:t>
            </a:r>
            <a:r>
              <a:rPr lang="en-US" sz="1700" dirty="0" err="1">
                <a:latin typeface="Times New Roman" panose="02020603050405020304" pitchFamily="18" charset="0"/>
                <a:cs typeface="Times New Roman" panose="02020603050405020304" pitchFamily="18" charset="0"/>
              </a:rPr>
              <a:t>dfl_loss</a:t>
            </a:r>
            <a:r>
              <a:rPr lang="en-US" sz="1700" dirty="0">
                <a:latin typeface="Times New Roman" panose="02020603050405020304" pitchFamily="18" charset="0"/>
                <a:cs typeface="Times New Roman" panose="02020603050405020304" pitchFamily="18" charset="0"/>
              </a:rPr>
              <a:t> decrease steadily across epochs.</a:t>
            </a:r>
          </a:p>
          <a:p>
            <a:pPr algn="just"/>
            <a:r>
              <a:rPr lang="en-US" sz="1700" b="1" dirty="0">
                <a:latin typeface="Times New Roman" panose="02020603050405020304" pitchFamily="18" charset="0"/>
                <a:cs typeface="Times New Roman" panose="02020603050405020304" pitchFamily="18" charset="0"/>
              </a:rPr>
              <a:t>High Accuracy: </a:t>
            </a:r>
            <a:r>
              <a:rPr lang="en-US" sz="1700" dirty="0">
                <a:latin typeface="Times New Roman" panose="02020603050405020304" pitchFamily="18" charset="0"/>
                <a:cs typeface="Times New Roman" panose="02020603050405020304" pitchFamily="18" charset="0"/>
              </a:rPr>
              <a:t>Achieved 100% mAP@0.5 and mAP@0.5–0.95 from the very first epoch.</a:t>
            </a:r>
          </a:p>
          <a:p>
            <a:pPr algn="just"/>
            <a:r>
              <a:rPr lang="en-US" sz="1700" b="1" dirty="0">
                <a:latin typeface="Times New Roman" panose="02020603050405020304" pitchFamily="18" charset="0"/>
                <a:cs typeface="Times New Roman" panose="02020603050405020304" pitchFamily="18" charset="0"/>
              </a:rPr>
              <a:t>Efficient GPU Usage: </a:t>
            </a:r>
            <a:r>
              <a:rPr lang="en-US" sz="1700" dirty="0">
                <a:latin typeface="Times New Roman" panose="02020603050405020304" pitchFamily="18" charset="0"/>
                <a:cs typeface="Times New Roman" panose="02020603050405020304" pitchFamily="18" charset="0"/>
              </a:rPr>
              <a:t>Training runs smoothly with consistent memory usage (0.684G GPU).</a:t>
            </a:r>
          </a:p>
          <a:p>
            <a:pPr algn="just"/>
            <a:r>
              <a:rPr lang="en-US" sz="1700" b="1" dirty="0">
                <a:latin typeface="Times New Roman" panose="02020603050405020304" pitchFamily="18" charset="0"/>
                <a:cs typeface="Times New Roman" panose="02020603050405020304" pitchFamily="18" charset="0"/>
              </a:rPr>
              <a:t>Training Speed: </a:t>
            </a:r>
            <a:r>
              <a:rPr lang="en-US" sz="1700" dirty="0">
                <a:latin typeface="Times New Roman" panose="02020603050405020304" pitchFamily="18" charset="0"/>
                <a:cs typeface="Times New Roman" panose="02020603050405020304" pitchFamily="18" charset="0"/>
              </a:rPr>
              <a:t>Maintained high iterations/sec (~7–9 it/s) for fast training.</a:t>
            </a:r>
          </a:p>
        </p:txBody>
      </p:sp>
    </p:spTree>
    <p:extLst>
      <p:ext uri="{BB962C8B-B14F-4D97-AF65-F5344CB8AC3E}">
        <p14:creationId xmlns:p14="http://schemas.microsoft.com/office/powerpoint/2010/main" val="145921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16DCDA-97CC-B922-E4A3-D4893D133B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421" y="1260429"/>
            <a:ext cx="4652669" cy="4652669"/>
          </a:xfrm>
          <a:prstGeom prst="rect">
            <a:avLst/>
          </a:prstGeom>
        </p:spPr>
      </p:pic>
      <p:sp>
        <p:nvSpPr>
          <p:cNvPr id="3" name="TextBox 2">
            <a:extLst>
              <a:ext uri="{FF2B5EF4-FFF2-40B4-BE49-F238E27FC236}">
                <a16:creationId xmlns:a16="http://schemas.microsoft.com/office/drawing/2014/main" id="{E5BCFE0B-AE8B-6C8D-DB72-CE3F3811380C}"/>
              </a:ext>
            </a:extLst>
          </p:cNvPr>
          <p:cNvSpPr txBox="1"/>
          <p:nvPr/>
        </p:nvSpPr>
        <p:spPr>
          <a:xfrm>
            <a:off x="745240" y="590494"/>
            <a:ext cx="6094268" cy="430887"/>
          </a:xfrm>
          <a:prstGeom prst="rect">
            <a:avLst/>
          </a:prstGeom>
          <a:noFill/>
        </p:spPr>
        <p:txBody>
          <a:bodyPr wrap="square">
            <a:spAutoFit/>
          </a:bodyPr>
          <a:lstStyle/>
          <a:p>
            <a:pPr marL="0" indent="0">
              <a:buNone/>
            </a:pPr>
            <a:r>
              <a:rPr lang="en-US" sz="2200" b="1" dirty="0">
                <a:latin typeface="Times New Roman" panose="02020603050405020304" pitchFamily="18" charset="0"/>
                <a:cs typeface="Times New Roman" panose="02020603050405020304" pitchFamily="18" charset="0"/>
              </a:rPr>
              <a:t>Training Images</a:t>
            </a:r>
          </a:p>
        </p:txBody>
      </p:sp>
      <p:sp>
        <p:nvSpPr>
          <p:cNvPr id="6" name="TextBox 5">
            <a:extLst>
              <a:ext uri="{FF2B5EF4-FFF2-40B4-BE49-F238E27FC236}">
                <a16:creationId xmlns:a16="http://schemas.microsoft.com/office/drawing/2014/main" id="{5D0570DB-2D76-B9BE-6EF9-2EF86F9B3D69}"/>
              </a:ext>
            </a:extLst>
          </p:cNvPr>
          <p:cNvSpPr txBox="1"/>
          <p:nvPr/>
        </p:nvSpPr>
        <p:spPr>
          <a:xfrm>
            <a:off x="5574890" y="1191603"/>
            <a:ext cx="6096000" cy="3416320"/>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Labeled X-ray </a:t>
            </a:r>
          </a:p>
          <a:p>
            <a:pPr algn="just"/>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ImagesTraining</a:t>
            </a:r>
            <a:r>
              <a:rPr lang="en-US" dirty="0">
                <a:latin typeface="Times New Roman" panose="02020603050405020304" pitchFamily="18" charset="0"/>
                <a:cs typeface="Times New Roman" panose="02020603050405020304" pitchFamily="18" charset="0"/>
              </a:rPr>
              <a:t> images show annotated fractures using 	blue bounding boxes (class label 0).</a:t>
            </a:r>
          </a:p>
          <a:p>
            <a:pPr algn="just"/>
            <a:r>
              <a:rPr lang="en-US" b="1" dirty="0">
                <a:latin typeface="Times New Roman" panose="02020603050405020304" pitchFamily="18" charset="0"/>
                <a:cs typeface="Times New Roman" panose="02020603050405020304" pitchFamily="18" charset="0"/>
              </a:rPr>
              <a:t>Diverse Bone Types</a:t>
            </a:r>
          </a:p>
          <a:p>
            <a:pPr algn="just"/>
            <a:r>
              <a:rPr lang="en-US" dirty="0">
                <a:latin typeface="Times New Roman" panose="02020603050405020304" pitchFamily="18" charset="0"/>
                <a:cs typeface="Times New Roman" panose="02020603050405020304" pitchFamily="18" charset="0"/>
              </a:rPr>
              <a:t>	Includes various body parts like wrist, elbow, fingers, and 	forearm to improve model generalization.</a:t>
            </a:r>
          </a:p>
          <a:p>
            <a:pPr algn="just"/>
            <a:r>
              <a:rPr lang="en-US" b="1" dirty="0">
                <a:latin typeface="Times New Roman" panose="02020603050405020304" pitchFamily="18" charset="0"/>
                <a:cs typeface="Times New Roman" panose="02020603050405020304" pitchFamily="18" charset="0"/>
              </a:rPr>
              <a:t>Data Augmentation </a:t>
            </a:r>
          </a:p>
          <a:p>
            <a:pPr algn="just"/>
            <a:r>
              <a:rPr lang="en-US" dirty="0">
                <a:latin typeface="Times New Roman" panose="02020603050405020304" pitchFamily="18" charset="0"/>
                <a:cs typeface="Times New Roman" panose="02020603050405020304" pitchFamily="18" charset="0"/>
              </a:rPr>
              <a:t>	Applied visual differences (rotation, flipping) indicate 	augmented samples used to boost training robustness.</a:t>
            </a:r>
          </a:p>
          <a:p>
            <a:pPr algn="just"/>
            <a:r>
              <a:rPr lang="en-US" b="1" dirty="0">
                <a:latin typeface="Times New Roman" panose="02020603050405020304" pitchFamily="18" charset="0"/>
                <a:cs typeface="Times New Roman" panose="02020603050405020304" pitchFamily="18" charset="0"/>
              </a:rPr>
              <a:t>Supports Supervised Learning</a:t>
            </a:r>
          </a:p>
          <a:p>
            <a:pPr algn="just"/>
            <a:r>
              <a:rPr lang="en-US" dirty="0">
                <a:latin typeface="Times New Roman" panose="02020603050405020304" pitchFamily="18" charset="0"/>
                <a:cs typeface="Times New Roman" panose="02020603050405020304" pitchFamily="18" charset="0"/>
              </a:rPr>
              <a:t>	Precise bounding box annotations enable the YOLOv8 	model to learn fracture localization accurately.</a:t>
            </a:r>
          </a:p>
        </p:txBody>
      </p:sp>
    </p:spTree>
    <p:extLst>
      <p:ext uri="{BB962C8B-B14F-4D97-AF65-F5344CB8AC3E}">
        <p14:creationId xmlns:p14="http://schemas.microsoft.com/office/powerpoint/2010/main" val="4086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BB6F57-CD66-6BB6-D22B-DECE06D59C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464" y="1297183"/>
            <a:ext cx="4548942" cy="4548942"/>
          </a:xfrm>
          <a:prstGeom prst="rect">
            <a:avLst/>
          </a:prstGeom>
        </p:spPr>
      </p:pic>
      <p:sp>
        <p:nvSpPr>
          <p:cNvPr id="3" name="TextBox 2">
            <a:extLst>
              <a:ext uri="{FF2B5EF4-FFF2-40B4-BE49-F238E27FC236}">
                <a16:creationId xmlns:a16="http://schemas.microsoft.com/office/drawing/2014/main" id="{F6802F70-79BF-559F-2661-75F9E6FD87F3}"/>
              </a:ext>
            </a:extLst>
          </p:cNvPr>
          <p:cNvSpPr txBox="1"/>
          <p:nvPr/>
        </p:nvSpPr>
        <p:spPr>
          <a:xfrm>
            <a:off x="705464" y="542697"/>
            <a:ext cx="6094268" cy="707886"/>
          </a:xfrm>
          <a:prstGeom prst="rect">
            <a:avLst/>
          </a:prstGeom>
          <a:noFill/>
        </p:spPr>
        <p:txBody>
          <a:bodyPr wrap="square">
            <a:spAutoFit/>
          </a:bodyPr>
          <a:lstStyle/>
          <a:p>
            <a:pPr marL="0" indent="0">
              <a:buNone/>
            </a:pPr>
            <a:r>
              <a:rPr lang="en-US" sz="2200" b="1" dirty="0">
                <a:latin typeface="Times New Roman" panose="02020603050405020304" pitchFamily="18" charset="0"/>
                <a:cs typeface="Times New Roman" panose="02020603050405020304" pitchFamily="18" charset="0"/>
              </a:rPr>
              <a:t>Validation Images</a:t>
            </a:r>
          </a:p>
          <a:p>
            <a:pPr marL="0" indent="0">
              <a:buNone/>
            </a:pPr>
            <a:endParaRPr lang="en-US" sz="1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BBB2D91-AC04-28AC-11EF-FCF3D2F20C75}"/>
              </a:ext>
            </a:extLst>
          </p:cNvPr>
          <p:cNvSpPr txBox="1"/>
          <p:nvPr/>
        </p:nvSpPr>
        <p:spPr>
          <a:xfrm>
            <a:off x="5729748" y="1297183"/>
            <a:ext cx="6096000" cy="3970318"/>
          </a:xfrm>
          <a:prstGeom prst="rect">
            <a:avLst/>
          </a:prstGeom>
          <a:noFill/>
        </p:spPr>
        <p:txBody>
          <a:bodyPr wrap="square">
            <a:spAutoFit/>
          </a:bodyPr>
          <a:lstStyle/>
          <a:p>
            <a:pPr algn="just">
              <a:buFont typeface="+mj-lt"/>
              <a:buAutoNum type="arabicPeriod"/>
            </a:pPr>
            <a:r>
              <a:rPr lang="en-US" b="1" dirty="0">
                <a:latin typeface="Times New Roman" panose="02020603050405020304" pitchFamily="18" charset="0"/>
                <a:cs typeface="Times New Roman" panose="02020603050405020304" pitchFamily="18" charset="0"/>
              </a:rPr>
              <a:t>Model Evaluation Purpose</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Validation images are used </a:t>
            </a:r>
            <a:r>
              <a:rPr lang="en-US" b="1" dirty="0">
                <a:latin typeface="Times New Roman" panose="02020603050405020304" pitchFamily="18" charset="0"/>
                <a:cs typeface="Times New Roman" panose="02020603050405020304" pitchFamily="18" charset="0"/>
              </a:rPr>
              <a:t>during training</a:t>
            </a:r>
            <a:r>
              <a:rPr lang="en-US" dirty="0">
                <a:latin typeface="Times New Roman" panose="02020603050405020304" pitchFamily="18" charset="0"/>
                <a:cs typeface="Times New Roman" panose="02020603050405020304" pitchFamily="18" charset="0"/>
              </a:rPr>
              <a:t> to evaluate the model’s performance on </a:t>
            </a:r>
            <a:r>
              <a:rPr lang="en-US" b="1" dirty="0">
                <a:latin typeface="Times New Roman" panose="02020603050405020304" pitchFamily="18" charset="0"/>
                <a:cs typeface="Times New Roman" panose="02020603050405020304" pitchFamily="18" charset="0"/>
              </a:rPr>
              <a:t>unseen data</a:t>
            </a:r>
            <a:r>
              <a:rPr lang="en-US" dirty="0">
                <a:latin typeface="Times New Roman" panose="02020603050405020304" pitchFamily="18" charset="0"/>
                <a:cs typeface="Times New Roman" panose="02020603050405020304" pitchFamily="18" charset="0"/>
              </a:rPr>
              <a:t>.</a:t>
            </a:r>
          </a:p>
          <a:p>
            <a:pPr algn="just">
              <a:buFont typeface="+mj-lt"/>
              <a:buAutoNum type="arabicPeriod"/>
            </a:pPr>
            <a:r>
              <a:rPr lang="en-US" b="1" dirty="0">
                <a:latin typeface="Times New Roman" panose="02020603050405020304" pitchFamily="18" charset="0"/>
                <a:cs typeface="Times New Roman" panose="02020603050405020304" pitchFamily="18" charset="0"/>
              </a:rPr>
              <a:t>Unlabeled During Inference</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The model makes predictions (bounding boxes) on validation images and compares them to ground truth for metrics like </a:t>
            </a:r>
            <a:r>
              <a:rPr lang="en-US" b="1" dirty="0" err="1">
                <a:latin typeface="Times New Roman" panose="02020603050405020304" pitchFamily="18" charset="0"/>
                <a:cs typeface="Times New Roman" panose="02020603050405020304" pitchFamily="18" charset="0"/>
              </a:rPr>
              <a:t>mAP</a:t>
            </a:r>
            <a:r>
              <a:rPr lang="en-US" b="1" dirty="0">
                <a:latin typeface="Times New Roman" panose="02020603050405020304" pitchFamily="18" charset="0"/>
                <a:cs typeface="Times New Roman" panose="02020603050405020304" pitchFamily="18" charset="0"/>
              </a:rPr>
              <a:t>, precision, recall</a:t>
            </a:r>
            <a:r>
              <a:rPr lang="en-US" dirty="0">
                <a:latin typeface="Times New Roman" panose="02020603050405020304" pitchFamily="18" charset="0"/>
                <a:cs typeface="Times New Roman" panose="02020603050405020304" pitchFamily="18" charset="0"/>
              </a:rPr>
              <a:t>.</a:t>
            </a:r>
          </a:p>
          <a:p>
            <a:pPr algn="just">
              <a:buFont typeface="+mj-lt"/>
              <a:buAutoNum type="arabicPeriod"/>
            </a:pPr>
            <a:r>
              <a:rPr lang="en-US" b="1" dirty="0">
                <a:latin typeface="Times New Roman" panose="02020603050405020304" pitchFamily="18" charset="0"/>
                <a:cs typeface="Times New Roman" panose="02020603050405020304" pitchFamily="18" charset="0"/>
              </a:rPr>
              <a:t>Helps Monitor Overfitting</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By checking performance on validation data, we ensure the model is not memorizing training images and is truly learning.</a:t>
            </a:r>
          </a:p>
          <a:p>
            <a:pPr algn="just">
              <a:buFont typeface="+mj-lt"/>
              <a:buAutoNum type="arabicPeriod"/>
            </a:pPr>
            <a:r>
              <a:rPr lang="en-US" b="1" dirty="0">
                <a:latin typeface="Times New Roman" panose="02020603050405020304" pitchFamily="18" charset="0"/>
                <a:cs typeface="Times New Roman" panose="02020603050405020304" pitchFamily="18" charset="0"/>
              </a:rPr>
              <a:t>Used for Performance Tuning</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Validation results guide </a:t>
            </a:r>
            <a:r>
              <a:rPr lang="en-US" b="1" dirty="0">
                <a:latin typeface="Times New Roman" panose="02020603050405020304" pitchFamily="18" charset="0"/>
                <a:cs typeface="Times New Roman" panose="02020603050405020304" pitchFamily="18" charset="0"/>
              </a:rPr>
              <a:t>early stopping, hyperparameter tuning,</a:t>
            </a:r>
            <a:r>
              <a:rPr lang="en-US" dirty="0">
                <a:latin typeface="Times New Roman" panose="02020603050405020304" pitchFamily="18" charset="0"/>
                <a:cs typeface="Times New Roman" panose="02020603050405020304" pitchFamily="18" charset="0"/>
              </a:rPr>
              <a:t> and selection of the best model checkpoint.</a:t>
            </a:r>
          </a:p>
        </p:txBody>
      </p:sp>
    </p:spTree>
    <p:extLst>
      <p:ext uri="{BB962C8B-B14F-4D97-AF65-F5344CB8AC3E}">
        <p14:creationId xmlns:p14="http://schemas.microsoft.com/office/powerpoint/2010/main" val="235550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D22D1-D223-63CB-2B9C-68DC308D27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613" y="961207"/>
            <a:ext cx="10087908" cy="5043954"/>
          </a:xfrm>
          <a:prstGeom prst="rect">
            <a:avLst/>
          </a:prstGeom>
        </p:spPr>
      </p:pic>
      <p:sp>
        <p:nvSpPr>
          <p:cNvPr id="7" name="TextBox 6">
            <a:extLst>
              <a:ext uri="{FF2B5EF4-FFF2-40B4-BE49-F238E27FC236}">
                <a16:creationId xmlns:a16="http://schemas.microsoft.com/office/drawing/2014/main" id="{01934D1B-F4A2-A86A-043E-64CB89729DD2}"/>
              </a:ext>
            </a:extLst>
          </p:cNvPr>
          <p:cNvSpPr txBox="1"/>
          <p:nvPr/>
        </p:nvSpPr>
        <p:spPr>
          <a:xfrm>
            <a:off x="872613" y="530320"/>
            <a:ext cx="6094268" cy="430887"/>
          </a:xfrm>
          <a:prstGeom prst="rect">
            <a:avLst/>
          </a:prstGeom>
          <a:noFill/>
        </p:spPr>
        <p:txBody>
          <a:bodyPr wrap="square">
            <a:spAutoFit/>
          </a:bodyPr>
          <a:lstStyle/>
          <a:p>
            <a:r>
              <a:rPr lang="en-US" sz="2200" b="1" dirty="0">
                <a:latin typeface="Times New Roman" panose="02020603050405020304" pitchFamily="18" charset="0"/>
                <a:ea typeface="Tahoma" panose="020B0604030504040204" pitchFamily="34" charset="0"/>
                <a:cs typeface="Times New Roman" panose="02020603050405020304" pitchFamily="18" charset="0"/>
              </a:rPr>
              <a:t>Results</a:t>
            </a:r>
          </a:p>
        </p:txBody>
      </p:sp>
    </p:spTree>
    <p:extLst>
      <p:ext uri="{BB962C8B-B14F-4D97-AF65-F5344CB8AC3E}">
        <p14:creationId xmlns:p14="http://schemas.microsoft.com/office/powerpoint/2010/main" val="2875092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2269D-B7BD-8C73-E470-A79EF7B7E5E1}"/>
              </a:ext>
            </a:extLst>
          </p:cNvPr>
          <p:cNvSpPr>
            <a:spLocks noGrp="1"/>
          </p:cNvSpPr>
          <p:nvPr>
            <p:ph idx="1"/>
          </p:nvPr>
        </p:nvSpPr>
        <p:spPr>
          <a:xfrm>
            <a:off x="914006" y="986225"/>
            <a:ext cx="10363987" cy="4136382"/>
          </a:xfrm>
        </p:spPr>
        <p:txBody>
          <a:bodyPr>
            <a:normAutofit/>
          </a:bodyPr>
          <a:lstStyle/>
          <a:p>
            <a:pPr marL="0" indent="0">
              <a:lnSpc>
                <a:spcPct val="150000"/>
              </a:lnSpc>
              <a:buNone/>
            </a:pPr>
            <a:r>
              <a:rPr lang="en-US" sz="2000" b="1" dirty="0">
                <a:latin typeface="Times New Roman" panose="02020603050405020304" pitchFamily="18" charset="0"/>
                <a:cs typeface="Times New Roman" panose="02020603050405020304" pitchFamily="18" charset="0"/>
              </a:rPr>
              <a:t>Box, classification, and DFL losses all decreased steadily</a:t>
            </a:r>
            <a:r>
              <a:rPr lang="en-US" sz="2000" dirty="0">
                <a:latin typeface="Times New Roman" panose="02020603050405020304" pitchFamily="18" charset="0"/>
                <a:cs typeface="Times New Roman" panose="02020603050405020304" pitchFamily="18" charset="0"/>
              </a:rPr>
              <a:t> → model is learning effectively.</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No major gap between training and validation losses</a:t>
            </a:r>
            <a:r>
              <a:rPr lang="en-US" sz="2000" dirty="0">
                <a:latin typeface="Times New Roman" panose="02020603050405020304" pitchFamily="18" charset="0"/>
                <a:cs typeface="Times New Roman" panose="02020603050405020304" pitchFamily="18" charset="0"/>
              </a:rPr>
              <a:t> → no overfitting detected.</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Precision improved from ~0.2 to ~0.8</a:t>
            </a:r>
            <a:r>
              <a:rPr lang="en-US" sz="2000" dirty="0">
                <a:latin typeface="Times New Roman" panose="02020603050405020304" pitchFamily="18" charset="0"/>
                <a:cs typeface="Times New Roman" panose="02020603050405020304" pitchFamily="18" charset="0"/>
              </a:rPr>
              <a:t> → fewer false positives.</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Recall increased from ~0.05 to ~0.6</a:t>
            </a:r>
            <a:r>
              <a:rPr lang="en-US" sz="2000" dirty="0">
                <a:latin typeface="Times New Roman" panose="02020603050405020304" pitchFamily="18" charset="0"/>
                <a:cs typeface="Times New Roman" panose="02020603050405020304" pitchFamily="18" charset="0"/>
              </a:rPr>
              <a:t> → more objects correctly detected.</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mAP@50 reached ~0.65 and mAP@50-95 reached ~0.30</a:t>
            </a:r>
            <a:r>
              <a:rPr lang="en-US" sz="2000" dirty="0">
                <a:latin typeface="Times New Roman" panose="02020603050405020304" pitchFamily="18" charset="0"/>
                <a:cs typeface="Times New Roman" panose="02020603050405020304" pitchFamily="18" charset="0"/>
              </a:rPr>
              <a:t> → good detection accuracy across </a:t>
            </a:r>
            <a:r>
              <a:rPr lang="en-US" sz="2000" dirty="0" err="1">
                <a:latin typeface="Times New Roman" panose="02020603050405020304" pitchFamily="18" charset="0"/>
                <a:cs typeface="Times New Roman" panose="02020603050405020304" pitchFamily="18" charset="0"/>
              </a:rPr>
              <a:t>IoU</a:t>
            </a:r>
            <a:r>
              <a:rPr lang="en-US" sz="2000" dirty="0">
                <a:latin typeface="Times New Roman" panose="02020603050405020304" pitchFamily="18" charset="0"/>
                <a:cs typeface="Times New Roman" panose="02020603050405020304" pitchFamily="18" charset="0"/>
              </a:rPr>
              <a:t> thresholds.</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Overall: The model shows strong learning and generalization, ready for further tuning or evaluation.</a:t>
            </a: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9207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2457F8C-2C66-17B5-97CC-8BF4DADDE86C}"/>
              </a:ext>
            </a:extLst>
          </p:cNvPr>
          <p:cNvGraphicFramePr>
            <a:graphicFrameLocks noGrp="1"/>
          </p:cNvGraphicFramePr>
          <p:nvPr>
            <p:ph idx="1"/>
            <p:extLst>
              <p:ext uri="{D42A27DB-BD31-4B8C-83A1-F6EECF244321}">
                <p14:modId xmlns:p14="http://schemas.microsoft.com/office/powerpoint/2010/main" val="3447310340"/>
              </p:ext>
            </p:extLst>
          </p:nvPr>
        </p:nvGraphicFramePr>
        <p:xfrm>
          <a:off x="1295400" y="1403866"/>
          <a:ext cx="9601200" cy="2148840"/>
        </p:xfrm>
        <a:graphic>
          <a:graphicData uri="http://schemas.openxmlformats.org/drawingml/2006/table">
            <a:tbl>
              <a:tblPr>
                <a:tableStyleId>{BC89EF96-8CEA-46FF-86C4-4CE0E7609802}</a:tableStyleId>
              </a:tblPr>
              <a:tblGrid>
                <a:gridCol w="4800600">
                  <a:extLst>
                    <a:ext uri="{9D8B030D-6E8A-4147-A177-3AD203B41FA5}">
                      <a16:colId xmlns:a16="http://schemas.microsoft.com/office/drawing/2014/main" val="1368829269"/>
                    </a:ext>
                  </a:extLst>
                </a:gridCol>
                <a:gridCol w="4800600">
                  <a:extLst>
                    <a:ext uri="{9D8B030D-6E8A-4147-A177-3AD203B41FA5}">
                      <a16:colId xmlns:a16="http://schemas.microsoft.com/office/drawing/2014/main" val="167359268"/>
                    </a:ext>
                  </a:extLst>
                </a:gridCol>
              </a:tblGrid>
              <a:tr h="0">
                <a:tc>
                  <a:txBody>
                    <a:bodyPr/>
                    <a:lstStyle/>
                    <a:p>
                      <a:r>
                        <a:rPr lang="en-US" sz="1500" b="1" dirty="0">
                          <a:latin typeface="Times New Roman" panose="02020603050405020304" pitchFamily="18" charset="0"/>
                          <a:cs typeface="Times New Roman" panose="02020603050405020304" pitchFamily="18" charset="0"/>
                        </a:rPr>
                        <a:t>Model</a:t>
                      </a:r>
                    </a:p>
                  </a:txBody>
                  <a:tcPr anchor="ctr"/>
                </a:tc>
                <a:tc>
                  <a:txBody>
                    <a:bodyPr/>
                    <a:lstStyle/>
                    <a:p>
                      <a:r>
                        <a:rPr lang="en-US" sz="1500" b="1" dirty="0">
                          <a:latin typeface="Times New Roman" panose="02020603050405020304" pitchFamily="18" charset="0"/>
                          <a:cs typeface="Times New Roman" panose="02020603050405020304" pitchFamily="18" charset="0"/>
                        </a:rPr>
                        <a:t>Highlights</a:t>
                      </a:r>
                    </a:p>
                  </a:txBody>
                  <a:tcPr anchor="ctr"/>
                </a:tc>
                <a:extLst>
                  <a:ext uri="{0D108BD9-81ED-4DB2-BD59-A6C34878D82A}">
                    <a16:rowId xmlns:a16="http://schemas.microsoft.com/office/drawing/2014/main" val="79090526"/>
                  </a:ext>
                </a:extLst>
              </a:tr>
              <a:tr h="0">
                <a:tc>
                  <a:txBody>
                    <a:bodyPr/>
                    <a:lstStyle/>
                    <a:p>
                      <a:r>
                        <a:rPr lang="en-US" sz="1500" b="1">
                          <a:latin typeface="Times New Roman" panose="02020603050405020304" pitchFamily="18" charset="0"/>
                          <a:cs typeface="Times New Roman" panose="02020603050405020304" pitchFamily="18" charset="0"/>
                        </a:rPr>
                        <a:t>ResNet-50/101</a:t>
                      </a:r>
                      <a:endParaRPr lang="en-US" sz="1500">
                        <a:latin typeface="Times New Roman" panose="02020603050405020304" pitchFamily="18" charset="0"/>
                        <a:cs typeface="Times New Roman" panose="02020603050405020304" pitchFamily="18" charset="0"/>
                      </a:endParaRPr>
                    </a:p>
                  </a:txBody>
                  <a:tcPr anchor="ctr"/>
                </a:tc>
                <a:tc>
                  <a:txBody>
                    <a:bodyPr/>
                    <a:lstStyle/>
                    <a:p>
                      <a:r>
                        <a:rPr lang="en-US" sz="1500">
                          <a:latin typeface="Times New Roman" panose="02020603050405020304" pitchFamily="18" charset="0"/>
                          <a:cs typeface="Times New Roman" panose="02020603050405020304" pitchFamily="18" charset="0"/>
                        </a:rPr>
                        <a:t>Strong baseline for medical image tasks</a:t>
                      </a:r>
                    </a:p>
                  </a:txBody>
                  <a:tcPr anchor="ctr"/>
                </a:tc>
                <a:extLst>
                  <a:ext uri="{0D108BD9-81ED-4DB2-BD59-A6C34878D82A}">
                    <a16:rowId xmlns:a16="http://schemas.microsoft.com/office/drawing/2014/main" val="2514329088"/>
                  </a:ext>
                </a:extLst>
              </a:tr>
              <a:tr h="0">
                <a:tc>
                  <a:txBody>
                    <a:bodyPr/>
                    <a:lstStyle/>
                    <a:p>
                      <a:r>
                        <a:rPr lang="en-US" sz="1500" b="1" dirty="0">
                          <a:latin typeface="Times New Roman" panose="02020603050405020304" pitchFamily="18" charset="0"/>
                          <a:cs typeface="Times New Roman" panose="02020603050405020304" pitchFamily="18" charset="0"/>
                        </a:rPr>
                        <a:t>EfficientNetV2</a:t>
                      </a:r>
                      <a:endParaRPr lang="en-US" sz="1500" dirty="0">
                        <a:latin typeface="Times New Roman" panose="02020603050405020304" pitchFamily="18" charset="0"/>
                        <a:cs typeface="Times New Roman" panose="02020603050405020304" pitchFamily="18" charset="0"/>
                      </a:endParaRPr>
                    </a:p>
                  </a:txBody>
                  <a:tcPr anchor="ctr"/>
                </a:tc>
                <a:tc>
                  <a:txBody>
                    <a:bodyPr/>
                    <a:lstStyle/>
                    <a:p>
                      <a:r>
                        <a:rPr lang="en-US" sz="1500">
                          <a:latin typeface="Times New Roman" panose="02020603050405020304" pitchFamily="18" charset="0"/>
                          <a:cs typeface="Times New Roman" panose="02020603050405020304" pitchFamily="18" charset="0"/>
                        </a:rPr>
                        <a:t>Lightweight, high accuracy; great for mobile deployment</a:t>
                      </a:r>
                    </a:p>
                  </a:txBody>
                  <a:tcPr anchor="ctr"/>
                </a:tc>
                <a:extLst>
                  <a:ext uri="{0D108BD9-81ED-4DB2-BD59-A6C34878D82A}">
                    <a16:rowId xmlns:a16="http://schemas.microsoft.com/office/drawing/2014/main" val="3741103142"/>
                  </a:ext>
                </a:extLst>
              </a:tr>
              <a:tr h="0">
                <a:tc>
                  <a:txBody>
                    <a:bodyPr/>
                    <a:lstStyle/>
                    <a:p>
                      <a:r>
                        <a:rPr lang="en-US" sz="1500" b="1">
                          <a:latin typeface="Times New Roman" panose="02020603050405020304" pitchFamily="18" charset="0"/>
                          <a:cs typeface="Times New Roman" panose="02020603050405020304" pitchFamily="18" charset="0"/>
                        </a:rPr>
                        <a:t>DenseNet-121</a:t>
                      </a:r>
                      <a:endParaRPr lang="en-US" sz="1500">
                        <a:latin typeface="Times New Roman" panose="02020603050405020304" pitchFamily="18" charset="0"/>
                        <a:cs typeface="Times New Roman" panose="02020603050405020304" pitchFamily="18" charset="0"/>
                      </a:endParaRPr>
                    </a:p>
                  </a:txBody>
                  <a:tcPr anchor="ctr"/>
                </a:tc>
                <a:tc>
                  <a:txBody>
                    <a:bodyPr/>
                    <a:lstStyle/>
                    <a:p>
                      <a:r>
                        <a:rPr lang="en-US" sz="1500">
                          <a:latin typeface="Times New Roman" panose="02020603050405020304" pitchFamily="18" charset="0"/>
                          <a:cs typeface="Times New Roman" panose="02020603050405020304" pitchFamily="18" charset="0"/>
                        </a:rPr>
                        <a:t>Common in radiograph tasks (e.g., MURA)</a:t>
                      </a:r>
                    </a:p>
                  </a:txBody>
                  <a:tcPr anchor="ctr"/>
                </a:tc>
                <a:extLst>
                  <a:ext uri="{0D108BD9-81ED-4DB2-BD59-A6C34878D82A}">
                    <a16:rowId xmlns:a16="http://schemas.microsoft.com/office/drawing/2014/main" val="696425672"/>
                  </a:ext>
                </a:extLst>
              </a:tr>
              <a:tr h="0">
                <a:tc>
                  <a:txBody>
                    <a:bodyPr/>
                    <a:lstStyle/>
                    <a:p>
                      <a:r>
                        <a:rPr lang="en-US" sz="1500" b="1" dirty="0">
                          <a:latin typeface="Times New Roman" panose="02020603050405020304" pitchFamily="18" charset="0"/>
                          <a:cs typeface="Times New Roman" panose="02020603050405020304" pitchFamily="18" charset="0"/>
                        </a:rPr>
                        <a:t>Vision Transformer (</a:t>
                      </a:r>
                      <a:r>
                        <a:rPr lang="en-US" sz="1500" b="1" dirty="0" err="1">
                          <a:latin typeface="Times New Roman" panose="02020603050405020304" pitchFamily="18" charset="0"/>
                          <a:cs typeface="Times New Roman" panose="02020603050405020304" pitchFamily="18" charset="0"/>
                        </a:rPr>
                        <a:t>ViT</a:t>
                      </a:r>
                      <a:r>
                        <a:rPr lang="en-US" sz="1500" b="1" dirty="0">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a:txBody>
                  <a:tcPr anchor="ctr"/>
                </a:tc>
                <a:tc>
                  <a:txBody>
                    <a:bodyPr/>
                    <a:lstStyle/>
                    <a:p>
                      <a:r>
                        <a:rPr lang="en-US" sz="1500">
                          <a:latin typeface="Times New Roman" panose="02020603050405020304" pitchFamily="18" charset="0"/>
                          <a:cs typeface="Times New Roman" panose="02020603050405020304" pitchFamily="18" charset="0"/>
                        </a:rPr>
                        <a:t>Transformer-based vision model—needs more data or pretraining</a:t>
                      </a:r>
                    </a:p>
                  </a:txBody>
                  <a:tcPr anchor="ctr"/>
                </a:tc>
                <a:extLst>
                  <a:ext uri="{0D108BD9-81ED-4DB2-BD59-A6C34878D82A}">
                    <a16:rowId xmlns:a16="http://schemas.microsoft.com/office/drawing/2014/main" val="2515640863"/>
                  </a:ext>
                </a:extLst>
              </a:tr>
              <a:tr h="0">
                <a:tc>
                  <a:txBody>
                    <a:bodyPr/>
                    <a:lstStyle/>
                    <a:p>
                      <a:r>
                        <a:rPr lang="en-US" sz="1500" b="1">
                          <a:latin typeface="Times New Roman" panose="02020603050405020304" pitchFamily="18" charset="0"/>
                          <a:cs typeface="Times New Roman" panose="02020603050405020304" pitchFamily="18" charset="0"/>
                        </a:rPr>
                        <a:t>ConvNeXt</a:t>
                      </a:r>
                      <a:endParaRPr lang="en-US" sz="1500">
                        <a:latin typeface="Times New Roman" panose="02020603050405020304" pitchFamily="18" charset="0"/>
                        <a:cs typeface="Times New Roman" panose="02020603050405020304" pitchFamily="18" charset="0"/>
                      </a:endParaRPr>
                    </a:p>
                  </a:txBody>
                  <a:tcPr anchor="ctr"/>
                </a:tc>
                <a:tc>
                  <a:txBody>
                    <a:bodyPr/>
                    <a:lstStyle/>
                    <a:p>
                      <a:r>
                        <a:rPr lang="en-US" sz="1500" dirty="0">
                          <a:latin typeface="Times New Roman" panose="02020603050405020304" pitchFamily="18" charset="0"/>
                          <a:cs typeface="Times New Roman" panose="02020603050405020304" pitchFamily="18" charset="0"/>
                        </a:rPr>
                        <a:t>Combines CNN efficiency with transformer ideas</a:t>
                      </a:r>
                    </a:p>
                  </a:txBody>
                  <a:tcPr anchor="ctr"/>
                </a:tc>
                <a:extLst>
                  <a:ext uri="{0D108BD9-81ED-4DB2-BD59-A6C34878D82A}">
                    <a16:rowId xmlns:a16="http://schemas.microsoft.com/office/drawing/2014/main" val="250105229"/>
                  </a:ext>
                </a:extLst>
              </a:tr>
            </a:tbl>
          </a:graphicData>
        </a:graphic>
      </p:graphicFrame>
      <p:sp>
        <p:nvSpPr>
          <p:cNvPr id="6" name="TextBox 5">
            <a:extLst>
              <a:ext uri="{FF2B5EF4-FFF2-40B4-BE49-F238E27FC236}">
                <a16:creationId xmlns:a16="http://schemas.microsoft.com/office/drawing/2014/main" id="{4BBA2191-E039-9B70-CF2B-A6F3150231AF}"/>
              </a:ext>
            </a:extLst>
          </p:cNvPr>
          <p:cNvSpPr txBox="1"/>
          <p:nvPr/>
        </p:nvSpPr>
        <p:spPr>
          <a:xfrm>
            <a:off x="1295400" y="3962401"/>
            <a:ext cx="9829800" cy="1782091"/>
          </a:xfrm>
          <a:prstGeom prst="rect">
            <a:avLst/>
          </a:prstGeom>
          <a:noFill/>
        </p:spPr>
        <p:txBody>
          <a:bodyPr wrap="square">
            <a:spAutoFit/>
          </a:bodyPr>
          <a:lstStyle/>
          <a:p>
            <a:pPr>
              <a:lnSpc>
                <a:spcPct val="150000"/>
              </a:lnSpc>
              <a:buNone/>
            </a:pPr>
            <a:r>
              <a:rPr lang="en-US" sz="1500" b="1" dirty="0">
                <a:latin typeface="Times New Roman" panose="02020603050405020304" pitchFamily="18" charset="0"/>
                <a:cs typeface="Times New Roman" panose="02020603050405020304" pitchFamily="18" charset="0"/>
              </a:rPr>
              <a:t>Explainable AI (XAI)</a:t>
            </a:r>
          </a:p>
          <a:p>
            <a:pPr>
              <a:lnSpc>
                <a:spcPct val="150000"/>
              </a:lnSpc>
              <a:buNone/>
            </a:pPr>
            <a:r>
              <a:rPr lang="en-US" sz="1500" dirty="0">
                <a:latin typeface="Times New Roman" panose="02020603050405020304" pitchFamily="18" charset="0"/>
                <a:cs typeface="Times New Roman" panose="02020603050405020304" pitchFamily="18" charset="0"/>
              </a:rPr>
              <a:t>Help radiologists trust your model:</a:t>
            </a:r>
          </a:p>
          <a:p>
            <a:pPr>
              <a:lnSpc>
                <a:spcPct val="150000"/>
              </a:lnSpc>
              <a:buFont typeface="Arial" panose="020B0604020202020204" pitchFamily="34" charset="0"/>
              <a:buChar char="•"/>
            </a:pPr>
            <a:r>
              <a:rPr lang="en-US" sz="1500" b="1" dirty="0">
                <a:latin typeface="Times New Roman" panose="02020603050405020304" pitchFamily="18" charset="0"/>
                <a:cs typeface="Times New Roman" panose="02020603050405020304" pitchFamily="18" charset="0"/>
              </a:rPr>
              <a:t>Grad-CAM</a:t>
            </a:r>
            <a:r>
              <a:rPr lang="en-US" sz="1500" dirty="0">
                <a:latin typeface="Times New Roman" panose="02020603050405020304" pitchFamily="18" charset="0"/>
                <a:cs typeface="Times New Roman" panose="02020603050405020304" pitchFamily="18" charset="0"/>
              </a:rPr>
              <a:t>: Visualizes where the model focuses in the X-ray</a:t>
            </a:r>
          </a:p>
          <a:p>
            <a:pPr>
              <a:lnSpc>
                <a:spcPct val="150000"/>
              </a:lnSpc>
              <a:buFont typeface="Arial" panose="020B0604020202020204" pitchFamily="34" charset="0"/>
              <a:buChar char="•"/>
            </a:pPr>
            <a:r>
              <a:rPr lang="en-US" sz="1500" b="1" dirty="0">
                <a:latin typeface="Times New Roman" panose="02020603050405020304" pitchFamily="18" charset="0"/>
                <a:cs typeface="Times New Roman" panose="02020603050405020304" pitchFamily="18" charset="0"/>
              </a:rPr>
              <a:t>LIME/SHAP</a:t>
            </a:r>
            <a:r>
              <a:rPr lang="en-US" sz="1500" dirty="0">
                <a:latin typeface="Times New Roman" panose="02020603050405020304" pitchFamily="18" charset="0"/>
                <a:cs typeface="Times New Roman" panose="02020603050405020304" pitchFamily="18" charset="0"/>
              </a:rPr>
              <a:t>: Explain individual predictions</a:t>
            </a:r>
          </a:p>
          <a:p>
            <a:pPr>
              <a:lnSpc>
                <a:spcPct val="150000"/>
              </a:lnSpc>
              <a:buFont typeface="Arial" panose="020B0604020202020204" pitchFamily="34" charset="0"/>
              <a:buChar char="•"/>
            </a:pPr>
            <a:r>
              <a:rPr lang="en-US" sz="1500" b="1" dirty="0">
                <a:latin typeface="Times New Roman" panose="02020603050405020304" pitchFamily="18" charset="0"/>
                <a:cs typeface="Times New Roman" panose="02020603050405020304" pitchFamily="18" charset="0"/>
              </a:rPr>
              <a:t>Integrated Gradients</a:t>
            </a:r>
            <a:r>
              <a:rPr lang="en-US" sz="1500" dirty="0">
                <a:latin typeface="Times New Roman" panose="02020603050405020304" pitchFamily="18" charset="0"/>
                <a:cs typeface="Times New Roman" panose="02020603050405020304" pitchFamily="18" charset="0"/>
              </a:rPr>
              <a:t>: Visualizes input attributions layer by layer</a:t>
            </a:r>
          </a:p>
        </p:txBody>
      </p:sp>
      <p:sp>
        <p:nvSpPr>
          <p:cNvPr id="7" name="TextBox 6">
            <a:extLst>
              <a:ext uri="{FF2B5EF4-FFF2-40B4-BE49-F238E27FC236}">
                <a16:creationId xmlns:a16="http://schemas.microsoft.com/office/drawing/2014/main" id="{9BB5C11E-E36E-C7EF-2D8C-F92E5B8D8ED8}"/>
              </a:ext>
            </a:extLst>
          </p:cNvPr>
          <p:cNvSpPr txBox="1"/>
          <p:nvPr/>
        </p:nvSpPr>
        <p:spPr>
          <a:xfrm>
            <a:off x="766916" y="645021"/>
            <a:ext cx="9829800" cy="430887"/>
          </a:xfrm>
          <a:prstGeom prst="rect">
            <a:avLst/>
          </a:prstGeom>
          <a:noFill/>
        </p:spPr>
        <p:txBody>
          <a:bodyPr wrap="square">
            <a:spAutoFit/>
          </a:bodyPr>
          <a:lstStyle/>
          <a:p>
            <a:pPr>
              <a:buNone/>
            </a:pPr>
            <a:r>
              <a:rPr lang="en-US" sz="2200" b="1" dirty="0">
                <a:latin typeface="Times New Roman" panose="02020603050405020304" pitchFamily="18" charset="0"/>
                <a:cs typeface="Times New Roman" panose="02020603050405020304" pitchFamily="18" charset="0"/>
              </a:rPr>
              <a:t>Further Extension</a:t>
            </a:r>
          </a:p>
        </p:txBody>
      </p:sp>
    </p:spTree>
    <p:extLst>
      <p:ext uri="{BB962C8B-B14F-4D97-AF65-F5344CB8AC3E}">
        <p14:creationId xmlns:p14="http://schemas.microsoft.com/office/powerpoint/2010/main" val="76537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6FE697-8726-5E6A-7358-D4DAA264728E}"/>
              </a:ext>
            </a:extLst>
          </p:cNvPr>
          <p:cNvSpPr>
            <a:spLocks noGrp="1"/>
          </p:cNvSpPr>
          <p:nvPr>
            <p:ph idx="1"/>
          </p:nvPr>
        </p:nvSpPr>
        <p:spPr>
          <a:xfrm>
            <a:off x="712839" y="705464"/>
            <a:ext cx="9601200" cy="4918588"/>
          </a:xfrm>
        </p:spPr>
        <p:txBody>
          <a:bodyPr>
            <a:noAutofit/>
          </a:bodyPr>
          <a:lstStyle/>
          <a:p>
            <a:pPr marL="0" indent="0">
              <a:spcBef>
                <a:spcPts val="600"/>
              </a:spcBef>
              <a:buNone/>
            </a:pPr>
            <a:r>
              <a:rPr lang="en-US" sz="1800" b="1" dirty="0">
                <a:latin typeface="Times New Roman" panose="02020603050405020304" pitchFamily="18" charset="0"/>
                <a:cs typeface="Times New Roman" panose="02020603050405020304" pitchFamily="18" charset="0"/>
              </a:rPr>
              <a:t>2. Bone Break Classification Image Dataset (Multiclass Classification)</a:t>
            </a:r>
          </a:p>
          <a:p>
            <a:pPr marL="0" indent="0">
              <a:spcBef>
                <a:spcPts val="600"/>
              </a:spcBef>
              <a:buNone/>
            </a:pPr>
            <a:endParaRPr lang="en-US" sz="1800" b="1" dirty="0">
              <a:latin typeface="Times New Roman" panose="02020603050405020304" pitchFamily="18" charset="0"/>
              <a:cs typeface="Times New Roman" panose="02020603050405020304" pitchFamily="18" charset="0"/>
            </a:endParaRPr>
          </a:p>
          <a:p>
            <a:pPr marL="0" indent="0">
              <a:spcBef>
                <a:spcPts val="600"/>
              </a:spcBef>
              <a:buNone/>
            </a:pPr>
            <a:r>
              <a:rPr lang="en-US" sz="1800" b="1" dirty="0">
                <a:latin typeface="Times New Roman" panose="02020603050405020304" pitchFamily="18" charset="0"/>
                <a:cs typeface="Times New Roman" panose="02020603050405020304" pitchFamily="18" charset="0"/>
              </a:rPr>
              <a:t>Image Modality: </a:t>
            </a:r>
            <a:r>
              <a:rPr lang="en-US" sz="1800" dirty="0">
                <a:latin typeface="Times New Roman" panose="02020603050405020304" pitchFamily="18" charset="0"/>
                <a:cs typeface="Times New Roman" panose="02020603050405020304" pitchFamily="18" charset="0"/>
              </a:rPr>
              <a:t>X-ray images</a:t>
            </a:r>
          </a:p>
          <a:p>
            <a:pPr marL="0" indent="0">
              <a:spcBef>
                <a:spcPts val="600"/>
              </a:spcBef>
              <a:buNone/>
            </a:pPr>
            <a:r>
              <a:rPr lang="en-US" sz="1800" b="1" dirty="0">
                <a:latin typeface="Times New Roman" panose="02020603050405020304" pitchFamily="18" charset="0"/>
                <a:cs typeface="Times New Roman" panose="02020603050405020304" pitchFamily="18" charset="0"/>
              </a:rPr>
              <a:t>Label Type: </a:t>
            </a:r>
            <a:r>
              <a:rPr lang="en-US" sz="1800" dirty="0">
                <a:latin typeface="Times New Roman" panose="02020603050405020304" pitchFamily="18" charset="0"/>
                <a:cs typeface="Times New Roman" panose="02020603050405020304" pitchFamily="18" charset="0"/>
              </a:rPr>
              <a:t>Multi-class (one label per image corresponding to a specific fracture type)</a:t>
            </a:r>
          </a:p>
          <a:p>
            <a:pPr marL="0" indent="0">
              <a:spcBef>
                <a:spcPts val="600"/>
              </a:spcBef>
              <a:buNone/>
            </a:pPr>
            <a:r>
              <a:rPr lang="en-US" sz="1800" b="1" dirty="0">
                <a:latin typeface="Times New Roman" panose="02020603050405020304" pitchFamily="18" charset="0"/>
                <a:cs typeface="Times New Roman" panose="02020603050405020304" pitchFamily="18" charset="0"/>
              </a:rPr>
              <a:t>Format: </a:t>
            </a:r>
            <a:r>
              <a:rPr lang="en-US" sz="1800" dirty="0">
                <a:latin typeface="Times New Roman" panose="02020603050405020304" pitchFamily="18" charset="0"/>
                <a:cs typeface="Times New Roman" panose="02020603050405020304" pitchFamily="18" charset="0"/>
              </a:rPr>
              <a:t>Usually JPEG/PNG images organized into folders or labeled via a CSV/JSON file.</a:t>
            </a:r>
          </a:p>
          <a:p>
            <a:pPr marL="0" indent="0">
              <a:spcBef>
                <a:spcPts val="600"/>
              </a:spcBef>
              <a:buNone/>
            </a:pPr>
            <a:endParaRPr lang="en-US" sz="1800" b="1" dirty="0">
              <a:latin typeface="Times New Roman" panose="02020603050405020304" pitchFamily="18" charset="0"/>
              <a:cs typeface="Times New Roman" panose="02020603050405020304" pitchFamily="18" charset="0"/>
            </a:endParaRPr>
          </a:p>
          <a:p>
            <a:pPr marL="0" indent="0">
              <a:spcBef>
                <a:spcPts val="600"/>
              </a:spcBef>
              <a:buNone/>
            </a:pPr>
            <a:r>
              <a:rPr lang="en-US" sz="1800" b="1" dirty="0">
                <a:latin typeface="Times New Roman" panose="02020603050405020304" pitchFamily="18" charset="0"/>
                <a:cs typeface="Times New Roman" panose="02020603050405020304" pitchFamily="18" charset="0"/>
              </a:rPr>
              <a:t>Development of deep learning models (e.g., CNNs) for:</a:t>
            </a:r>
          </a:p>
          <a:p>
            <a:pPr>
              <a:spcBef>
                <a:spcPts val="600"/>
              </a:spcBef>
            </a:pPr>
            <a:r>
              <a:rPr lang="en-US" sz="1800" dirty="0">
                <a:latin typeface="Times New Roman" panose="02020603050405020304" pitchFamily="18" charset="0"/>
                <a:cs typeface="Times New Roman" panose="02020603050405020304" pitchFamily="18" charset="0"/>
              </a:rPr>
              <a:t>Bone fracture type classification</a:t>
            </a:r>
          </a:p>
          <a:p>
            <a:pPr>
              <a:spcBef>
                <a:spcPts val="600"/>
              </a:spcBef>
            </a:pPr>
            <a:r>
              <a:rPr lang="en-US" sz="1800" dirty="0">
                <a:latin typeface="Times New Roman" panose="02020603050405020304" pitchFamily="18" charset="0"/>
                <a:cs typeface="Times New Roman" panose="02020603050405020304" pitchFamily="18" charset="0"/>
              </a:rPr>
              <a:t>Assisting diagnostic tools in clinical environments</a:t>
            </a:r>
          </a:p>
          <a:p>
            <a:pPr>
              <a:spcBef>
                <a:spcPts val="600"/>
              </a:spcBef>
            </a:pPr>
            <a:r>
              <a:rPr lang="en-US" sz="1800" dirty="0">
                <a:latin typeface="Times New Roman" panose="02020603050405020304" pitchFamily="18" charset="0"/>
                <a:cs typeface="Times New Roman" panose="02020603050405020304" pitchFamily="18" charset="0"/>
              </a:rPr>
              <a:t>Educational tools for medical training</a:t>
            </a:r>
          </a:p>
          <a:p>
            <a:pPr>
              <a:spcBef>
                <a:spcPts val="600"/>
              </a:spcBef>
            </a:pPr>
            <a:r>
              <a:rPr lang="en-US" sz="1800" dirty="0">
                <a:latin typeface="Times New Roman" panose="02020603050405020304" pitchFamily="18" charset="0"/>
                <a:cs typeface="Times New Roman" panose="02020603050405020304" pitchFamily="18" charset="0"/>
              </a:rPr>
              <a:t>Could be integrated into a decision support system for radiologists.</a:t>
            </a:r>
          </a:p>
          <a:p>
            <a:pPr>
              <a:spcBef>
                <a:spcPts val="600"/>
              </a:spcBef>
            </a:pPr>
            <a:endParaRPr lang="en-US" sz="1800" dirty="0">
              <a:latin typeface="Times New Roman" panose="02020603050405020304" pitchFamily="18" charset="0"/>
              <a:cs typeface="Times New Roman" panose="02020603050405020304" pitchFamily="18" charset="0"/>
            </a:endParaRPr>
          </a:p>
          <a:p>
            <a:pPr marL="0" indent="0">
              <a:spcBef>
                <a:spcPts val="600"/>
              </a:spcBef>
              <a:buNone/>
            </a:pPr>
            <a:endParaRPr lang="en-US" sz="1800" b="1" dirty="0">
              <a:latin typeface="Times New Roman" panose="02020603050405020304" pitchFamily="18" charset="0"/>
              <a:cs typeface="Times New Roman" panose="02020603050405020304" pitchFamily="18" charset="0"/>
            </a:endParaRPr>
          </a:p>
          <a:p>
            <a:pPr marL="0" indent="0">
              <a:spcBef>
                <a:spcPts val="600"/>
              </a:spcBef>
              <a:buNone/>
            </a:pPr>
            <a:endParaRPr lang="en-US" sz="1800" b="1" dirty="0">
              <a:latin typeface="Times New Roman" panose="02020603050405020304" pitchFamily="18" charset="0"/>
              <a:cs typeface="Times New Roman" panose="02020603050405020304" pitchFamily="18" charset="0"/>
            </a:endParaRPr>
          </a:p>
          <a:p>
            <a:pPr marL="0" indent="0">
              <a:spcBef>
                <a:spcPts val="600"/>
              </a:spcBef>
              <a:buNone/>
            </a:pPr>
            <a:endParaRPr lang="en-US" sz="1800" b="1" dirty="0">
              <a:latin typeface="Times New Roman" panose="02020603050405020304" pitchFamily="18" charset="0"/>
              <a:cs typeface="Times New Roman" panose="02020603050405020304" pitchFamily="18" charset="0"/>
            </a:endParaRPr>
          </a:p>
          <a:p>
            <a:pPr marL="0" indent="0">
              <a:spcBef>
                <a:spcPts val="600"/>
              </a:spcBef>
              <a:buNone/>
            </a:pPr>
            <a:endParaRPr lang="en-US" sz="1800" b="1" dirty="0">
              <a:latin typeface="Times New Roman" panose="02020603050405020304" pitchFamily="18" charset="0"/>
              <a:cs typeface="Times New Roman" panose="02020603050405020304" pitchFamily="18" charset="0"/>
            </a:endParaRPr>
          </a:p>
          <a:p>
            <a:pPr>
              <a:spcBef>
                <a:spcPts val="600"/>
              </a:spcBef>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5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1A3B-9631-BB76-C69C-E2460E1A4930}"/>
              </a:ext>
            </a:extLst>
          </p:cNvPr>
          <p:cNvSpPr>
            <a:spLocks noGrp="1"/>
          </p:cNvSpPr>
          <p:nvPr>
            <p:ph type="title"/>
          </p:nvPr>
        </p:nvSpPr>
        <p:spPr>
          <a:xfrm>
            <a:off x="990600" y="266700"/>
            <a:ext cx="9601200" cy="1143000"/>
          </a:xfrm>
        </p:spPr>
        <p:txBody>
          <a:bodyPr>
            <a:normAutofit/>
          </a:bodyPr>
          <a:lstStyle/>
          <a:p>
            <a:pPr algn="ctr"/>
            <a:r>
              <a:rPr lang="en-US" sz="4500" dirty="0">
                <a:latin typeface="Times New Roman" panose="02020603050405020304" pitchFamily="18" charset="0"/>
                <a:cs typeface="Times New Roman" panose="02020603050405020304" pitchFamily="18" charset="0"/>
              </a:rPr>
              <a:t>What is a Bone Fracture?</a:t>
            </a:r>
          </a:p>
        </p:txBody>
      </p:sp>
      <p:sp>
        <p:nvSpPr>
          <p:cNvPr id="3" name="Content Placeholder 2">
            <a:extLst>
              <a:ext uri="{FF2B5EF4-FFF2-40B4-BE49-F238E27FC236}">
                <a16:creationId xmlns:a16="http://schemas.microsoft.com/office/drawing/2014/main" id="{29A83B8C-0268-FF80-616C-939C6E5712D1}"/>
              </a:ext>
            </a:extLst>
          </p:cNvPr>
          <p:cNvSpPr>
            <a:spLocks noGrp="1"/>
          </p:cNvSpPr>
          <p:nvPr>
            <p:ph idx="1"/>
          </p:nvPr>
        </p:nvSpPr>
        <p:spPr>
          <a:xfrm>
            <a:off x="1066800" y="1524000"/>
            <a:ext cx="9601200" cy="4191000"/>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A </a:t>
            </a:r>
            <a:r>
              <a:rPr lang="en-US" sz="1800" b="1" dirty="0">
                <a:latin typeface="Times New Roman" panose="02020603050405020304" pitchFamily="18" charset="0"/>
                <a:cs typeface="Times New Roman" panose="02020603050405020304" pitchFamily="18" charset="0"/>
              </a:rPr>
              <a:t>bone fracture</a:t>
            </a:r>
            <a:r>
              <a:rPr lang="en-US" sz="1800" dirty="0">
                <a:latin typeface="Times New Roman" panose="02020603050405020304" pitchFamily="18" charset="0"/>
                <a:cs typeface="Times New Roman" panose="02020603050405020304" pitchFamily="18" charset="0"/>
              </a:rPr>
              <a:t> is a medical condition where there is a </a:t>
            </a:r>
            <a:r>
              <a:rPr lang="en-US" sz="1800" b="1" dirty="0">
                <a:latin typeface="Times New Roman" panose="02020603050405020304" pitchFamily="18" charset="0"/>
                <a:cs typeface="Times New Roman" panose="02020603050405020304" pitchFamily="18" charset="0"/>
              </a:rPr>
              <a:t>partial or complete break in the continuity of a bone</a:t>
            </a:r>
            <a:r>
              <a:rPr lang="en-US" sz="1800" dirty="0">
                <a:latin typeface="Times New Roman" panose="02020603050405020304" pitchFamily="18" charset="0"/>
                <a:cs typeface="Times New Roman" panose="02020603050405020304" pitchFamily="18" charset="0"/>
              </a:rPr>
              <a:t>. It usually results from trauma, overuse, or diseases like osteoporosis or bone cancer that weaken the bones.</a:t>
            </a:r>
          </a:p>
          <a:p>
            <a:pPr marL="0" indent="0" algn="just">
              <a:buNone/>
            </a:pPr>
            <a:r>
              <a:rPr lang="en-US" sz="1800" b="1" dirty="0">
                <a:latin typeface="Times New Roman" panose="02020603050405020304" pitchFamily="18" charset="0"/>
                <a:cs typeface="Times New Roman" panose="02020603050405020304" pitchFamily="18" charset="0"/>
              </a:rPr>
              <a:t>Types of Bone Fractures:</a:t>
            </a:r>
          </a:p>
          <a:p>
            <a:pPr marL="342900" indent="-342900" algn="just">
              <a:spcBef>
                <a:spcPts val="600"/>
              </a:spcBef>
              <a:buFont typeface="+mj-lt"/>
              <a:buAutoNum type="arabicParenR"/>
            </a:pPr>
            <a:r>
              <a:rPr lang="en-US" sz="1800" b="1" dirty="0">
                <a:latin typeface="Times New Roman" panose="02020603050405020304" pitchFamily="18" charset="0"/>
                <a:cs typeface="Times New Roman" panose="02020603050405020304" pitchFamily="18" charset="0"/>
              </a:rPr>
              <a:t>Closed (Simple) Fracture </a:t>
            </a:r>
            <a:r>
              <a:rPr lang="en-US" sz="1800" dirty="0">
                <a:latin typeface="Times New Roman" panose="02020603050405020304" pitchFamily="18" charset="0"/>
                <a:cs typeface="Times New Roman" panose="02020603050405020304" pitchFamily="18" charset="0"/>
              </a:rPr>
              <a:t>– Bone breaks but does not pierce the skin.</a:t>
            </a:r>
          </a:p>
          <a:p>
            <a:pPr marL="342900" indent="-342900" algn="just">
              <a:spcBef>
                <a:spcPts val="600"/>
              </a:spcBef>
              <a:buFont typeface="+mj-lt"/>
              <a:buAutoNum type="arabicParenR"/>
            </a:pPr>
            <a:r>
              <a:rPr lang="en-US" sz="1800" b="1" dirty="0">
                <a:latin typeface="Times New Roman" panose="02020603050405020304" pitchFamily="18" charset="0"/>
                <a:cs typeface="Times New Roman" panose="02020603050405020304" pitchFamily="18" charset="0"/>
              </a:rPr>
              <a:t>Open (Compound) Fracture </a:t>
            </a:r>
            <a:r>
              <a:rPr lang="en-US" sz="1800" dirty="0">
                <a:latin typeface="Times New Roman" panose="02020603050405020304" pitchFamily="18" charset="0"/>
                <a:cs typeface="Times New Roman" panose="02020603050405020304" pitchFamily="18" charset="0"/>
              </a:rPr>
              <a:t>– Bone breaks and pierces through the skin.</a:t>
            </a:r>
          </a:p>
          <a:p>
            <a:pPr marL="342900" indent="-342900" algn="just">
              <a:spcBef>
                <a:spcPts val="600"/>
              </a:spcBef>
              <a:buFont typeface="+mj-lt"/>
              <a:buAutoNum type="arabicParenR"/>
            </a:pPr>
            <a:r>
              <a:rPr lang="en-US" sz="1800" b="1" dirty="0">
                <a:latin typeface="Times New Roman" panose="02020603050405020304" pitchFamily="18" charset="0"/>
                <a:cs typeface="Times New Roman" panose="02020603050405020304" pitchFamily="18" charset="0"/>
              </a:rPr>
              <a:t>Transverse Fracture </a:t>
            </a:r>
            <a:r>
              <a:rPr lang="en-US" sz="1800" dirty="0">
                <a:latin typeface="Times New Roman" panose="02020603050405020304" pitchFamily="18" charset="0"/>
                <a:cs typeface="Times New Roman" panose="02020603050405020304" pitchFamily="18" charset="0"/>
              </a:rPr>
              <a:t>– Break is in a straight line across the bone.</a:t>
            </a:r>
          </a:p>
          <a:p>
            <a:pPr marL="342900" indent="-342900" algn="just">
              <a:spcBef>
                <a:spcPts val="600"/>
              </a:spcBef>
              <a:buFont typeface="+mj-lt"/>
              <a:buAutoNum type="arabicParenR"/>
            </a:pPr>
            <a:r>
              <a:rPr lang="en-US" sz="1800" b="1" dirty="0">
                <a:latin typeface="Times New Roman" panose="02020603050405020304" pitchFamily="18" charset="0"/>
                <a:cs typeface="Times New Roman" panose="02020603050405020304" pitchFamily="18" charset="0"/>
              </a:rPr>
              <a:t>Oblique Fracture </a:t>
            </a:r>
            <a:r>
              <a:rPr lang="en-US" sz="1800" dirty="0">
                <a:latin typeface="Times New Roman" panose="02020603050405020304" pitchFamily="18" charset="0"/>
                <a:cs typeface="Times New Roman" panose="02020603050405020304" pitchFamily="18" charset="0"/>
              </a:rPr>
              <a:t>– Break has a curved or sloped pattern.</a:t>
            </a:r>
          </a:p>
          <a:p>
            <a:pPr marL="342900" indent="-342900" algn="just">
              <a:spcBef>
                <a:spcPts val="600"/>
              </a:spcBef>
              <a:buFont typeface="+mj-lt"/>
              <a:buAutoNum type="arabicParenR"/>
            </a:pPr>
            <a:r>
              <a:rPr lang="en-US" sz="1800" b="1" dirty="0">
                <a:latin typeface="Times New Roman" panose="02020603050405020304" pitchFamily="18" charset="0"/>
                <a:cs typeface="Times New Roman" panose="02020603050405020304" pitchFamily="18" charset="0"/>
              </a:rPr>
              <a:t>Spiral Fracture </a:t>
            </a:r>
            <a:r>
              <a:rPr lang="en-US" sz="1800" dirty="0">
                <a:latin typeface="Times New Roman" panose="02020603050405020304" pitchFamily="18" charset="0"/>
                <a:cs typeface="Times New Roman" panose="02020603050405020304" pitchFamily="18" charset="0"/>
              </a:rPr>
              <a:t>– Fracture spirals around the bone, often caused by twisting force.</a:t>
            </a:r>
          </a:p>
          <a:p>
            <a:pPr marL="342900" indent="-342900" algn="just">
              <a:spcBef>
                <a:spcPts val="600"/>
              </a:spcBef>
              <a:buFont typeface="+mj-lt"/>
              <a:buAutoNum type="arabicParenR"/>
            </a:pPr>
            <a:r>
              <a:rPr lang="en-US" sz="1800" b="1" dirty="0">
                <a:latin typeface="Times New Roman" panose="02020603050405020304" pitchFamily="18" charset="0"/>
                <a:cs typeface="Times New Roman" panose="02020603050405020304" pitchFamily="18" charset="0"/>
              </a:rPr>
              <a:t>Comminuted Fracture </a:t>
            </a:r>
            <a:r>
              <a:rPr lang="en-US" sz="1800" dirty="0">
                <a:latin typeface="Times New Roman" panose="02020603050405020304" pitchFamily="18" charset="0"/>
                <a:cs typeface="Times New Roman" panose="02020603050405020304" pitchFamily="18" charset="0"/>
              </a:rPr>
              <a:t>– Bone shatters into three or more pieces.</a:t>
            </a:r>
          </a:p>
          <a:p>
            <a:pPr marL="342900" indent="-342900" algn="just">
              <a:spcBef>
                <a:spcPts val="600"/>
              </a:spcBef>
              <a:buFont typeface="+mj-lt"/>
              <a:buAutoNum type="arabicParenR"/>
            </a:pPr>
            <a:r>
              <a:rPr lang="en-US" sz="1800" b="1" dirty="0">
                <a:latin typeface="Times New Roman" panose="02020603050405020304" pitchFamily="18" charset="0"/>
                <a:cs typeface="Times New Roman" panose="02020603050405020304" pitchFamily="18" charset="0"/>
              </a:rPr>
              <a:t>Greenstick Fracture </a:t>
            </a:r>
            <a:r>
              <a:rPr lang="en-US" sz="1800" dirty="0">
                <a:latin typeface="Times New Roman" panose="02020603050405020304" pitchFamily="18" charset="0"/>
                <a:cs typeface="Times New Roman" panose="02020603050405020304" pitchFamily="18" charset="0"/>
              </a:rPr>
              <a:t>– Bone bends and cracks, instead of breaking completely (common in children).</a:t>
            </a:r>
          </a:p>
          <a:p>
            <a:pPr marL="342900" indent="-342900" algn="just">
              <a:spcBef>
                <a:spcPts val="600"/>
              </a:spcBef>
              <a:buFont typeface="+mj-lt"/>
              <a:buAutoNum type="arabicParenR"/>
            </a:pPr>
            <a:r>
              <a:rPr lang="en-US" sz="1800" b="1" dirty="0">
                <a:latin typeface="Times New Roman" panose="02020603050405020304" pitchFamily="18" charset="0"/>
                <a:cs typeface="Times New Roman" panose="02020603050405020304" pitchFamily="18" charset="0"/>
              </a:rPr>
              <a:t>Stress Fracture </a:t>
            </a:r>
            <a:r>
              <a:rPr lang="en-US" sz="1800" dirty="0">
                <a:latin typeface="Times New Roman" panose="02020603050405020304" pitchFamily="18" charset="0"/>
                <a:cs typeface="Times New Roman" panose="02020603050405020304" pitchFamily="18" charset="0"/>
              </a:rPr>
              <a:t>– Small cracks in the bone due to repetitive force or overuse.</a:t>
            </a:r>
          </a:p>
          <a:p>
            <a:pPr marL="342900" indent="-342900" algn="just">
              <a:spcBef>
                <a:spcPts val="600"/>
              </a:spcBef>
              <a:buFont typeface="+mj-lt"/>
              <a:buAutoNum type="arabicParenR"/>
            </a:pPr>
            <a:r>
              <a:rPr lang="en-US" sz="1800" b="1" dirty="0">
                <a:latin typeface="Times New Roman" panose="02020603050405020304" pitchFamily="18" charset="0"/>
                <a:cs typeface="Times New Roman" panose="02020603050405020304" pitchFamily="18" charset="0"/>
              </a:rPr>
              <a:t>Impacted Fracture </a:t>
            </a:r>
            <a:r>
              <a:rPr lang="en-US" sz="1800" dirty="0">
                <a:latin typeface="Times New Roman" panose="02020603050405020304" pitchFamily="18" charset="0"/>
                <a:cs typeface="Times New Roman" panose="02020603050405020304" pitchFamily="18" charset="0"/>
              </a:rPr>
              <a:t>– Bone fragments are driven into each other.</a:t>
            </a: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7443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4F99A6-C16B-AD50-958E-CAC8131FE296}"/>
              </a:ext>
            </a:extLst>
          </p:cNvPr>
          <p:cNvSpPr>
            <a:spLocks noGrp="1"/>
          </p:cNvSpPr>
          <p:nvPr>
            <p:ph idx="1"/>
          </p:nvPr>
        </p:nvSpPr>
        <p:spPr>
          <a:xfrm>
            <a:off x="754626" y="614515"/>
            <a:ext cx="9601200" cy="4191000"/>
          </a:xfrm>
        </p:spPr>
        <p:txBody>
          <a:bodyPr>
            <a:noAutofit/>
          </a:bodyPr>
          <a:lstStyle/>
          <a:p>
            <a:pPr marL="0" indent="0">
              <a:spcBef>
                <a:spcPts val="600"/>
              </a:spcBef>
              <a:buNone/>
            </a:pPr>
            <a:r>
              <a:rPr lang="en-US" sz="2200" b="1" dirty="0">
                <a:latin typeface="Times New Roman" panose="02020603050405020304" pitchFamily="18" charset="0"/>
                <a:cs typeface="Times New Roman" panose="02020603050405020304" pitchFamily="18" charset="0"/>
              </a:rPr>
              <a:t>Fracture Classes Included:</a:t>
            </a:r>
          </a:p>
          <a:p>
            <a:pPr marL="0" indent="0">
              <a:spcBef>
                <a:spcPts val="600"/>
              </a:spcBef>
              <a:buNone/>
            </a:pPr>
            <a:endParaRPr lang="en-US" sz="1800" b="1" dirty="0">
              <a:latin typeface="Times New Roman" panose="02020603050405020304" pitchFamily="18" charset="0"/>
              <a:cs typeface="Times New Roman" panose="02020603050405020304" pitchFamily="18" charset="0"/>
            </a:endParaRPr>
          </a:p>
          <a:p>
            <a:pPr marL="0" indent="0">
              <a:spcBef>
                <a:spcPts val="600"/>
              </a:spcBef>
              <a:buNone/>
            </a:pPr>
            <a:r>
              <a:rPr lang="en-US" sz="1800" dirty="0">
                <a:latin typeface="Times New Roman" panose="02020603050405020304" pitchFamily="18" charset="0"/>
                <a:cs typeface="Times New Roman" panose="02020603050405020304" pitchFamily="18" charset="0"/>
              </a:rPr>
              <a:t>The dataset supports classification across multiple fracture types:</a:t>
            </a:r>
          </a:p>
          <a:p>
            <a:pPr>
              <a:lnSpc>
                <a:spcPct val="150000"/>
              </a:lnSpc>
              <a:spcBef>
                <a:spcPts val="600"/>
              </a:spcBef>
            </a:pPr>
            <a:r>
              <a:rPr lang="en-US" sz="1800" b="1" dirty="0">
                <a:latin typeface="Times New Roman" panose="02020603050405020304" pitchFamily="18" charset="0"/>
                <a:cs typeface="Times New Roman" panose="02020603050405020304" pitchFamily="18" charset="0"/>
              </a:rPr>
              <a:t>Avulsion Fractures</a:t>
            </a:r>
            <a:endParaRPr lang="en-US" sz="1800" dirty="0">
              <a:latin typeface="Times New Roman" panose="02020603050405020304" pitchFamily="18" charset="0"/>
              <a:cs typeface="Times New Roman" panose="02020603050405020304" pitchFamily="18" charset="0"/>
            </a:endParaRPr>
          </a:p>
          <a:p>
            <a:pPr>
              <a:lnSpc>
                <a:spcPct val="150000"/>
              </a:lnSpc>
              <a:spcBef>
                <a:spcPts val="600"/>
              </a:spcBef>
            </a:pPr>
            <a:r>
              <a:rPr lang="en-US" sz="1800" b="1" dirty="0">
                <a:latin typeface="Times New Roman" panose="02020603050405020304" pitchFamily="18" charset="0"/>
                <a:cs typeface="Times New Roman" panose="02020603050405020304" pitchFamily="18" charset="0"/>
              </a:rPr>
              <a:t>Comminuted Fractures</a:t>
            </a:r>
            <a:endParaRPr lang="en-US" sz="1800" dirty="0">
              <a:latin typeface="Times New Roman" panose="02020603050405020304" pitchFamily="18" charset="0"/>
              <a:cs typeface="Times New Roman" panose="02020603050405020304" pitchFamily="18" charset="0"/>
            </a:endParaRPr>
          </a:p>
          <a:p>
            <a:pPr>
              <a:lnSpc>
                <a:spcPct val="150000"/>
              </a:lnSpc>
              <a:spcBef>
                <a:spcPts val="600"/>
              </a:spcBef>
            </a:pPr>
            <a:r>
              <a:rPr lang="en-US" sz="1800" b="1" dirty="0">
                <a:latin typeface="Times New Roman" panose="02020603050405020304" pitchFamily="18" charset="0"/>
                <a:cs typeface="Times New Roman" panose="02020603050405020304" pitchFamily="18" charset="0"/>
              </a:rPr>
              <a:t>Fracture-Dislocations</a:t>
            </a:r>
            <a:endParaRPr lang="en-US" sz="1800" dirty="0">
              <a:latin typeface="Times New Roman" panose="02020603050405020304" pitchFamily="18" charset="0"/>
              <a:cs typeface="Times New Roman" panose="02020603050405020304" pitchFamily="18" charset="0"/>
            </a:endParaRPr>
          </a:p>
          <a:p>
            <a:pPr>
              <a:lnSpc>
                <a:spcPct val="150000"/>
              </a:lnSpc>
              <a:spcBef>
                <a:spcPts val="600"/>
              </a:spcBef>
            </a:pPr>
            <a:r>
              <a:rPr lang="en-US" sz="1800" b="1" dirty="0">
                <a:latin typeface="Times New Roman" panose="02020603050405020304" pitchFamily="18" charset="0"/>
                <a:cs typeface="Times New Roman" panose="02020603050405020304" pitchFamily="18" charset="0"/>
              </a:rPr>
              <a:t>Greenstick Fractures</a:t>
            </a:r>
            <a:endParaRPr lang="en-US" sz="1800" dirty="0">
              <a:latin typeface="Times New Roman" panose="02020603050405020304" pitchFamily="18" charset="0"/>
              <a:cs typeface="Times New Roman" panose="02020603050405020304" pitchFamily="18" charset="0"/>
            </a:endParaRPr>
          </a:p>
          <a:p>
            <a:pPr>
              <a:lnSpc>
                <a:spcPct val="150000"/>
              </a:lnSpc>
              <a:spcBef>
                <a:spcPts val="600"/>
              </a:spcBef>
            </a:pPr>
            <a:r>
              <a:rPr lang="en-US" sz="1800" b="1" dirty="0">
                <a:latin typeface="Times New Roman" panose="02020603050405020304" pitchFamily="18" charset="0"/>
                <a:cs typeface="Times New Roman" panose="02020603050405020304" pitchFamily="18" charset="0"/>
              </a:rPr>
              <a:t>Hairline Fractures</a:t>
            </a:r>
            <a:endParaRPr lang="en-US" sz="1800" dirty="0">
              <a:latin typeface="Times New Roman" panose="02020603050405020304" pitchFamily="18" charset="0"/>
              <a:cs typeface="Times New Roman" panose="02020603050405020304" pitchFamily="18" charset="0"/>
            </a:endParaRPr>
          </a:p>
          <a:p>
            <a:pPr>
              <a:lnSpc>
                <a:spcPct val="150000"/>
              </a:lnSpc>
              <a:spcBef>
                <a:spcPts val="600"/>
              </a:spcBef>
            </a:pPr>
            <a:r>
              <a:rPr lang="en-US" sz="1800" b="1" dirty="0">
                <a:latin typeface="Times New Roman" panose="02020603050405020304" pitchFamily="18" charset="0"/>
                <a:cs typeface="Times New Roman" panose="02020603050405020304" pitchFamily="18" charset="0"/>
              </a:rPr>
              <a:t>Impacted Fractures</a:t>
            </a:r>
            <a:endParaRPr lang="en-US" sz="1800" dirty="0">
              <a:latin typeface="Times New Roman" panose="02020603050405020304" pitchFamily="18" charset="0"/>
              <a:cs typeface="Times New Roman" panose="02020603050405020304" pitchFamily="18" charset="0"/>
            </a:endParaRPr>
          </a:p>
          <a:p>
            <a:pPr>
              <a:lnSpc>
                <a:spcPct val="150000"/>
              </a:lnSpc>
              <a:spcBef>
                <a:spcPts val="600"/>
              </a:spcBef>
            </a:pPr>
            <a:r>
              <a:rPr lang="en-US" sz="1800" b="1" dirty="0">
                <a:latin typeface="Times New Roman" panose="02020603050405020304" pitchFamily="18" charset="0"/>
                <a:cs typeface="Times New Roman" panose="02020603050405020304" pitchFamily="18" charset="0"/>
              </a:rPr>
              <a:t>Longitudinal Fractures</a:t>
            </a:r>
            <a:endParaRPr lang="en-US" sz="1800" dirty="0">
              <a:latin typeface="Times New Roman" panose="02020603050405020304" pitchFamily="18" charset="0"/>
              <a:cs typeface="Times New Roman" panose="02020603050405020304" pitchFamily="18" charset="0"/>
            </a:endParaRPr>
          </a:p>
          <a:p>
            <a:pPr>
              <a:lnSpc>
                <a:spcPct val="150000"/>
              </a:lnSpc>
              <a:spcBef>
                <a:spcPts val="600"/>
              </a:spcBef>
            </a:pPr>
            <a:r>
              <a:rPr lang="en-US" sz="1800" b="1" dirty="0">
                <a:latin typeface="Times New Roman" panose="02020603050405020304" pitchFamily="18" charset="0"/>
                <a:cs typeface="Times New Roman" panose="02020603050405020304" pitchFamily="18" charset="0"/>
              </a:rPr>
              <a:t>Oblique Fractures</a:t>
            </a:r>
            <a:endParaRPr lang="en-US" sz="1800" dirty="0">
              <a:latin typeface="Times New Roman" panose="02020603050405020304" pitchFamily="18" charset="0"/>
              <a:cs typeface="Times New Roman" panose="02020603050405020304" pitchFamily="18" charset="0"/>
            </a:endParaRPr>
          </a:p>
          <a:p>
            <a:pPr>
              <a:lnSpc>
                <a:spcPct val="150000"/>
              </a:lnSpc>
              <a:spcBef>
                <a:spcPts val="600"/>
              </a:spcBef>
            </a:pPr>
            <a:r>
              <a:rPr lang="en-US" sz="1800" b="1" dirty="0">
                <a:latin typeface="Times New Roman" panose="02020603050405020304" pitchFamily="18" charset="0"/>
                <a:cs typeface="Times New Roman" panose="02020603050405020304" pitchFamily="18" charset="0"/>
              </a:rPr>
              <a:t>Pathological Fractures</a:t>
            </a:r>
            <a:endParaRPr lang="en-US" sz="1800" dirty="0">
              <a:latin typeface="Times New Roman" panose="02020603050405020304" pitchFamily="18" charset="0"/>
              <a:cs typeface="Times New Roman" panose="02020603050405020304" pitchFamily="18" charset="0"/>
            </a:endParaRPr>
          </a:p>
          <a:p>
            <a:pPr>
              <a:lnSpc>
                <a:spcPct val="150000"/>
              </a:lnSpc>
              <a:spcBef>
                <a:spcPts val="600"/>
              </a:spcBef>
            </a:pPr>
            <a:r>
              <a:rPr lang="en-US" sz="1800" b="1" dirty="0">
                <a:latin typeface="Times New Roman" panose="02020603050405020304" pitchFamily="18" charset="0"/>
                <a:cs typeface="Times New Roman" panose="02020603050405020304" pitchFamily="18" charset="0"/>
              </a:rPr>
              <a:t>Spiral Fractures</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1424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CE9308-8EA5-794A-A767-AA989927303D}"/>
              </a:ext>
            </a:extLst>
          </p:cNvPr>
          <p:cNvSpPr>
            <a:spLocks noGrp="1"/>
          </p:cNvSpPr>
          <p:nvPr>
            <p:ph idx="1"/>
          </p:nvPr>
        </p:nvSpPr>
        <p:spPr>
          <a:xfrm>
            <a:off x="764458" y="439995"/>
            <a:ext cx="9601200" cy="4648200"/>
          </a:xfrm>
        </p:spPr>
        <p:txBody>
          <a:bodyPr>
            <a:noAutofit/>
          </a:bodyPr>
          <a:lstStyle/>
          <a:p>
            <a:pPr marL="0" indent="0">
              <a:spcBef>
                <a:spcPts val="0"/>
              </a:spcBef>
              <a:buNone/>
            </a:pPr>
            <a:r>
              <a:rPr lang="en-US" sz="2200" b="1" dirty="0">
                <a:latin typeface="Times New Roman" panose="02020603050405020304" pitchFamily="18" charset="0"/>
                <a:cs typeface="Times New Roman" panose="02020603050405020304" pitchFamily="18" charset="0"/>
              </a:rPr>
              <a:t>Methodology – Multiclass Fracture Detection</a:t>
            </a:r>
          </a:p>
          <a:p>
            <a:pPr marL="0" indent="0">
              <a:spcBef>
                <a:spcPts val="0"/>
              </a:spcBef>
              <a:buNone/>
            </a:pPr>
            <a:endParaRPr lang="en-US" sz="1800" dirty="0">
              <a:latin typeface="Times New Roman" panose="02020603050405020304" pitchFamily="18" charset="0"/>
              <a:cs typeface="Times New Roman" panose="02020603050405020304" pitchFamily="18" charset="0"/>
            </a:endParaRPr>
          </a:p>
          <a:p>
            <a:pPr marL="0" indent="0">
              <a:spcBef>
                <a:spcPts val="0"/>
              </a:spcBef>
              <a:buNone/>
            </a:pPr>
            <a:r>
              <a:rPr lang="en-US" sz="1800" b="1" dirty="0">
                <a:latin typeface="Times New Roman" panose="02020603050405020304" pitchFamily="18" charset="0"/>
                <a:cs typeface="Times New Roman" panose="02020603050405020304" pitchFamily="18" charset="0"/>
              </a:rPr>
              <a:t>EfficientNetB3 </a:t>
            </a:r>
          </a:p>
          <a:p>
            <a:pPr marL="0" indent="0">
              <a:spcBef>
                <a:spcPts val="600"/>
              </a:spcBef>
              <a:buNone/>
            </a:pPr>
            <a:endParaRPr lang="en-US" sz="1800" dirty="0">
              <a:latin typeface="Times New Roman" panose="02020603050405020304" pitchFamily="18" charset="0"/>
              <a:cs typeface="Times New Roman" panose="02020603050405020304" pitchFamily="18" charset="0"/>
            </a:endParaRPr>
          </a:p>
          <a:p>
            <a:pPr marL="0" indent="0">
              <a:lnSpc>
                <a:spcPct val="110000"/>
              </a:lnSpc>
              <a:spcBef>
                <a:spcPts val="0"/>
              </a:spcBef>
              <a:buNone/>
            </a:pPr>
            <a:r>
              <a:rPr lang="en-US" sz="1800" b="1" dirty="0">
                <a:latin typeface="Times New Roman" panose="02020603050405020304" pitchFamily="18" charset="0"/>
                <a:cs typeface="Times New Roman" panose="02020603050405020304" pitchFamily="18" charset="0"/>
              </a:rPr>
              <a:t>Dataset Organization</a:t>
            </a:r>
          </a:p>
          <a:p>
            <a:pPr>
              <a:lnSpc>
                <a:spcPct val="110000"/>
              </a:lnSpc>
              <a:spcBef>
                <a:spcPts val="0"/>
              </a:spcBef>
            </a:pPr>
            <a:r>
              <a:rPr lang="en-US" sz="1800" dirty="0">
                <a:latin typeface="Times New Roman" panose="02020603050405020304" pitchFamily="18" charset="0"/>
                <a:cs typeface="Times New Roman" panose="02020603050405020304" pitchFamily="18" charset="0"/>
              </a:rPr>
              <a:t>Images categorized into folders by fracture type (multiclass setup).</a:t>
            </a:r>
          </a:p>
          <a:p>
            <a:pPr>
              <a:lnSpc>
                <a:spcPct val="110000"/>
              </a:lnSpc>
              <a:spcBef>
                <a:spcPts val="0"/>
              </a:spcBef>
            </a:pPr>
            <a:r>
              <a:rPr lang="en-US" sz="1800" dirty="0">
                <a:latin typeface="Times New Roman" panose="02020603050405020304" pitchFamily="18" charset="0"/>
                <a:cs typeface="Times New Roman" panose="02020603050405020304" pitchFamily="18" charset="0"/>
              </a:rPr>
              <a:t>Train and validation directories created with proper labels.</a:t>
            </a:r>
          </a:p>
          <a:p>
            <a:pPr marL="0" indent="0">
              <a:lnSpc>
                <a:spcPct val="110000"/>
              </a:lnSpc>
              <a:spcBef>
                <a:spcPts val="0"/>
              </a:spcBef>
              <a:buNone/>
            </a:pPr>
            <a:r>
              <a:rPr lang="en-US" sz="1800" b="1" dirty="0">
                <a:latin typeface="Times New Roman" panose="02020603050405020304" pitchFamily="18" charset="0"/>
                <a:cs typeface="Times New Roman" panose="02020603050405020304" pitchFamily="18" charset="0"/>
              </a:rPr>
              <a:t>Image Preprocessing</a:t>
            </a:r>
          </a:p>
          <a:p>
            <a:pPr>
              <a:lnSpc>
                <a:spcPct val="110000"/>
              </a:lnSpc>
              <a:spcBef>
                <a:spcPts val="0"/>
              </a:spcBef>
            </a:pPr>
            <a:r>
              <a:rPr lang="en-US" sz="1800" dirty="0">
                <a:latin typeface="Times New Roman" panose="02020603050405020304" pitchFamily="18" charset="0"/>
                <a:cs typeface="Times New Roman" panose="02020603050405020304" pitchFamily="18" charset="0"/>
              </a:rPr>
              <a:t>Resized all images to 300x300 as required by EfficientNetB3.</a:t>
            </a:r>
          </a:p>
          <a:p>
            <a:pPr>
              <a:lnSpc>
                <a:spcPct val="110000"/>
              </a:lnSpc>
              <a:spcBef>
                <a:spcPts val="0"/>
              </a:spcBef>
            </a:pPr>
            <a:r>
              <a:rPr lang="en-US" sz="1800" dirty="0">
                <a:latin typeface="Times New Roman" panose="02020603050405020304" pitchFamily="18" charset="0"/>
                <a:cs typeface="Times New Roman" panose="02020603050405020304" pitchFamily="18" charset="0"/>
              </a:rPr>
              <a:t>Applied normalization and data augmentation (e.g., flipping, rotation).</a:t>
            </a:r>
          </a:p>
          <a:p>
            <a:pPr marL="0" indent="0">
              <a:lnSpc>
                <a:spcPct val="110000"/>
              </a:lnSpc>
              <a:spcBef>
                <a:spcPts val="0"/>
              </a:spcBef>
              <a:buNone/>
            </a:pPr>
            <a:r>
              <a:rPr lang="en-US" sz="1800" b="1" dirty="0">
                <a:latin typeface="Times New Roman" panose="02020603050405020304" pitchFamily="18" charset="0"/>
                <a:cs typeface="Times New Roman" panose="02020603050405020304" pitchFamily="18" charset="0"/>
              </a:rPr>
              <a:t>Model Architecture</a:t>
            </a:r>
          </a:p>
          <a:p>
            <a:pPr>
              <a:lnSpc>
                <a:spcPct val="110000"/>
              </a:lnSpc>
              <a:spcBef>
                <a:spcPts val="0"/>
              </a:spcBef>
            </a:pPr>
            <a:r>
              <a:rPr lang="en-US" sz="1800" dirty="0">
                <a:latin typeface="Times New Roman" panose="02020603050405020304" pitchFamily="18" charset="0"/>
                <a:cs typeface="Times New Roman" panose="02020603050405020304" pitchFamily="18" charset="0"/>
              </a:rPr>
              <a:t>Loaded EfficientNetB3 with pre-trained ImageNet weights.</a:t>
            </a:r>
          </a:p>
          <a:p>
            <a:pPr>
              <a:lnSpc>
                <a:spcPct val="110000"/>
              </a:lnSpc>
              <a:spcBef>
                <a:spcPts val="0"/>
              </a:spcBef>
            </a:pPr>
            <a:r>
              <a:rPr lang="en-US" sz="1800" dirty="0">
                <a:latin typeface="Times New Roman" panose="02020603050405020304" pitchFamily="18" charset="0"/>
                <a:cs typeface="Times New Roman" panose="02020603050405020304" pitchFamily="18" charset="0"/>
              </a:rPr>
              <a:t>Removed top layers and added custom dense layers for classification.</a:t>
            </a:r>
          </a:p>
          <a:p>
            <a:pPr marL="0" indent="0">
              <a:lnSpc>
                <a:spcPct val="110000"/>
              </a:lnSpc>
              <a:spcBef>
                <a:spcPts val="0"/>
              </a:spcBef>
              <a:buNone/>
            </a:pPr>
            <a:r>
              <a:rPr lang="en-US" sz="1800" b="1" dirty="0">
                <a:latin typeface="Times New Roman" panose="02020603050405020304" pitchFamily="18" charset="0"/>
                <a:cs typeface="Times New Roman" panose="02020603050405020304" pitchFamily="18" charset="0"/>
              </a:rPr>
              <a:t>Training the Model</a:t>
            </a:r>
          </a:p>
          <a:p>
            <a:pPr>
              <a:lnSpc>
                <a:spcPct val="110000"/>
              </a:lnSpc>
              <a:spcBef>
                <a:spcPts val="0"/>
              </a:spcBef>
            </a:pPr>
            <a:r>
              <a:rPr lang="en-US" sz="1800" dirty="0">
                <a:latin typeface="Times New Roman" panose="02020603050405020304" pitchFamily="18" charset="0"/>
                <a:cs typeface="Times New Roman" panose="02020603050405020304" pitchFamily="18" charset="0"/>
              </a:rPr>
              <a:t>Used </a:t>
            </a:r>
            <a:r>
              <a:rPr lang="en-US" sz="1800" dirty="0" err="1">
                <a:latin typeface="Times New Roman" panose="02020603050405020304" pitchFamily="18" charset="0"/>
                <a:cs typeface="Times New Roman" panose="02020603050405020304" pitchFamily="18" charset="0"/>
              </a:rPr>
              <a:t>categorical_crossentropy</a:t>
            </a:r>
            <a:r>
              <a:rPr lang="en-US" sz="1800" dirty="0">
                <a:latin typeface="Times New Roman" panose="02020603050405020304" pitchFamily="18" charset="0"/>
                <a:cs typeface="Times New Roman" panose="02020603050405020304" pitchFamily="18" charset="0"/>
              </a:rPr>
              <a:t> loss and Adam optimizer.</a:t>
            </a:r>
          </a:p>
          <a:p>
            <a:pPr>
              <a:lnSpc>
                <a:spcPct val="110000"/>
              </a:lnSpc>
              <a:spcBef>
                <a:spcPts val="0"/>
              </a:spcBef>
            </a:pPr>
            <a:r>
              <a:rPr lang="en-US" sz="1800" dirty="0">
                <a:latin typeface="Times New Roman" panose="02020603050405020304" pitchFamily="18" charset="0"/>
                <a:cs typeface="Times New Roman" panose="02020603050405020304" pitchFamily="18" charset="0"/>
              </a:rPr>
              <a:t>Trained for multiple epochs with early stopping and validation monitoring.</a:t>
            </a:r>
          </a:p>
          <a:p>
            <a:pPr marL="0" indent="0">
              <a:lnSpc>
                <a:spcPct val="110000"/>
              </a:lnSpc>
              <a:spcBef>
                <a:spcPts val="0"/>
              </a:spcBef>
              <a:buNone/>
            </a:pPr>
            <a:r>
              <a:rPr lang="en-US" sz="1800" b="1" dirty="0">
                <a:latin typeface="Times New Roman" panose="02020603050405020304" pitchFamily="18" charset="0"/>
                <a:cs typeface="Times New Roman" panose="02020603050405020304" pitchFamily="18" charset="0"/>
              </a:rPr>
              <a:t>Evaluation &amp; Prediction</a:t>
            </a:r>
          </a:p>
          <a:p>
            <a:pPr>
              <a:lnSpc>
                <a:spcPct val="110000"/>
              </a:lnSpc>
              <a:spcBef>
                <a:spcPts val="0"/>
              </a:spcBef>
            </a:pPr>
            <a:r>
              <a:rPr lang="en-US" sz="1800" dirty="0">
                <a:latin typeface="Times New Roman" panose="02020603050405020304" pitchFamily="18" charset="0"/>
                <a:cs typeface="Times New Roman" panose="02020603050405020304" pitchFamily="18" charset="0"/>
              </a:rPr>
              <a:t>Evaluated using accuracy, precision, recall, and confusion matrix.</a:t>
            </a:r>
          </a:p>
          <a:p>
            <a:pPr>
              <a:lnSpc>
                <a:spcPct val="110000"/>
              </a:lnSpc>
              <a:spcBef>
                <a:spcPts val="0"/>
              </a:spcBef>
            </a:pPr>
            <a:r>
              <a:rPr lang="en-US" sz="1800" dirty="0">
                <a:latin typeface="Times New Roman" panose="02020603050405020304" pitchFamily="18" charset="0"/>
                <a:cs typeface="Times New Roman" panose="02020603050405020304" pitchFamily="18" charset="0"/>
              </a:rPr>
              <a:t>Visualized predictions and class probabilities on test images.</a:t>
            </a:r>
          </a:p>
        </p:txBody>
      </p:sp>
    </p:spTree>
    <p:extLst>
      <p:ext uri="{BB962C8B-B14F-4D97-AF65-F5344CB8AC3E}">
        <p14:creationId xmlns:p14="http://schemas.microsoft.com/office/powerpoint/2010/main" val="3153847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E6C8CB-09DD-3317-C217-9FD9C7159217}"/>
              </a:ext>
            </a:extLst>
          </p:cNvPr>
          <p:cNvPicPr>
            <a:picLocks noChangeAspect="1"/>
          </p:cNvPicPr>
          <p:nvPr/>
        </p:nvPicPr>
        <p:blipFill>
          <a:blip r:embed="rId2"/>
          <a:stretch>
            <a:fillRect/>
          </a:stretch>
        </p:blipFill>
        <p:spPr>
          <a:xfrm>
            <a:off x="473066" y="973099"/>
            <a:ext cx="4933129" cy="4759107"/>
          </a:xfrm>
          <a:prstGeom prst="rect">
            <a:avLst/>
          </a:prstGeom>
        </p:spPr>
      </p:pic>
      <p:pic>
        <p:nvPicPr>
          <p:cNvPr id="7" name="Picture 6">
            <a:extLst>
              <a:ext uri="{FF2B5EF4-FFF2-40B4-BE49-F238E27FC236}">
                <a16:creationId xmlns:a16="http://schemas.microsoft.com/office/drawing/2014/main" id="{056B8165-D281-DCBA-C798-2ABFE26F7E8A}"/>
              </a:ext>
            </a:extLst>
          </p:cNvPr>
          <p:cNvPicPr>
            <a:picLocks noChangeAspect="1"/>
          </p:cNvPicPr>
          <p:nvPr/>
        </p:nvPicPr>
        <p:blipFill>
          <a:blip r:embed="rId3"/>
          <a:stretch>
            <a:fillRect/>
          </a:stretch>
        </p:blipFill>
        <p:spPr>
          <a:xfrm>
            <a:off x="6612194" y="791496"/>
            <a:ext cx="3305636" cy="1047896"/>
          </a:xfrm>
          <a:prstGeom prst="rect">
            <a:avLst/>
          </a:prstGeom>
        </p:spPr>
      </p:pic>
      <p:sp>
        <p:nvSpPr>
          <p:cNvPr id="4" name="TextBox 3">
            <a:extLst>
              <a:ext uri="{FF2B5EF4-FFF2-40B4-BE49-F238E27FC236}">
                <a16:creationId xmlns:a16="http://schemas.microsoft.com/office/drawing/2014/main" id="{5BF64A73-D901-F5A4-50CC-98643A7C3255}"/>
              </a:ext>
            </a:extLst>
          </p:cNvPr>
          <p:cNvSpPr txBox="1"/>
          <p:nvPr/>
        </p:nvSpPr>
        <p:spPr>
          <a:xfrm>
            <a:off x="5712542" y="2337056"/>
            <a:ext cx="6096000" cy="2970044"/>
          </a:xfrm>
          <a:prstGeom prst="rect">
            <a:avLst/>
          </a:prstGeom>
          <a:noFill/>
        </p:spPr>
        <p:txBody>
          <a:bodyPr wrap="square">
            <a:spAutoFit/>
          </a:bodyPr>
          <a:lstStyle/>
          <a:p>
            <a:pPr algn="just"/>
            <a:r>
              <a:rPr lang="en-US" sz="1700" dirty="0">
                <a:latin typeface="Times New Roman" panose="02020603050405020304" pitchFamily="18" charset="0"/>
                <a:cs typeface="Times New Roman" panose="02020603050405020304" pitchFamily="18" charset="0"/>
              </a:rPr>
              <a:t>The dataset consists of a total of 989 images distributed across 12 classes. Out of these, 792 images are used for training, providing the model with a strong base to learn from, while 197 images are allocated for validation to monitor the model’s performance during training and ensure it generalizes well. Additionally, there are 140 images belonging to the same 12 classes, likely set aside for separate evaluation or testing after training is complete. This partitioning follows a typical 80-20 split for training and validation, which is a standard practice to achieve a good balance between learning and performance monitoring. Overall, the dataset is organized to support effective model development and assessment.</a:t>
            </a:r>
          </a:p>
        </p:txBody>
      </p:sp>
    </p:spTree>
    <p:extLst>
      <p:ext uri="{BB962C8B-B14F-4D97-AF65-F5344CB8AC3E}">
        <p14:creationId xmlns:p14="http://schemas.microsoft.com/office/powerpoint/2010/main" val="497585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26B6-2E90-1B7E-60FD-468335708FB8}"/>
              </a:ext>
            </a:extLst>
          </p:cNvPr>
          <p:cNvSpPr>
            <a:spLocks noGrp="1"/>
          </p:cNvSpPr>
          <p:nvPr>
            <p:ph idx="1"/>
          </p:nvPr>
        </p:nvSpPr>
        <p:spPr>
          <a:xfrm>
            <a:off x="570271" y="585019"/>
            <a:ext cx="9601200" cy="4191000"/>
          </a:xfrm>
        </p:spPr>
        <p:txBody>
          <a:bodyPr/>
          <a:lstStyle/>
          <a:p>
            <a:r>
              <a:rPr lang="en-US" dirty="0">
                <a:latin typeface="Times New Roman" panose="02020603050405020304" pitchFamily="18" charset="0"/>
                <a:cs typeface="Times New Roman" panose="02020603050405020304" pitchFamily="18" charset="0"/>
              </a:rPr>
              <a:t>Random Images from Dataset</a:t>
            </a:r>
          </a:p>
        </p:txBody>
      </p:sp>
      <p:pic>
        <p:nvPicPr>
          <p:cNvPr id="5122" name="Picture 2">
            <a:extLst>
              <a:ext uri="{FF2B5EF4-FFF2-40B4-BE49-F238E27FC236}">
                <a16:creationId xmlns:a16="http://schemas.microsoft.com/office/drawing/2014/main" id="{6ABB7759-43EB-65AE-C75F-E4D5EAF94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52" y="1092454"/>
            <a:ext cx="9730942" cy="497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789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982281-A5A8-2EC9-5A63-9DB3FDCE2FA7}"/>
              </a:ext>
            </a:extLst>
          </p:cNvPr>
          <p:cNvSpPr>
            <a:spLocks noGrp="1"/>
          </p:cNvSpPr>
          <p:nvPr>
            <p:ph idx="1"/>
          </p:nvPr>
        </p:nvSpPr>
        <p:spPr>
          <a:xfrm>
            <a:off x="708816" y="586360"/>
            <a:ext cx="9601200" cy="4191000"/>
          </a:xfr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Training</a:t>
            </a:r>
          </a:p>
          <a:p>
            <a:endParaRPr lang="en-US" sz="2200" dirty="0"/>
          </a:p>
        </p:txBody>
      </p:sp>
      <p:pic>
        <p:nvPicPr>
          <p:cNvPr id="6146" name="Picture 2">
            <a:extLst>
              <a:ext uri="{FF2B5EF4-FFF2-40B4-BE49-F238E27FC236}">
                <a16:creationId xmlns:a16="http://schemas.microsoft.com/office/drawing/2014/main" id="{3DBA2152-BC2D-1FA2-3E1E-3BD7D81F4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04" y="1190625"/>
            <a:ext cx="11447591"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42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5F1937-2A5E-ABBD-A87D-5B976A66771B}"/>
              </a:ext>
            </a:extLst>
          </p:cNvPr>
          <p:cNvSpPr>
            <a:spLocks noGrp="1"/>
          </p:cNvSpPr>
          <p:nvPr>
            <p:ph idx="1"/>
          </p:nvPr>
        </p:nvSpPr>
        <p:spPr>
          <a:xfrm>
            <a:off x="830432" y="1202534"/>
            <a:ext cx="10531135" cy="4814807"/>
          </a:xfrm>
        </p:spPr>
        <p:txBody>
          <a:bodyPr>
            <a:norm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The plots show the training and validation loss and accuracy over 100 epochs. The loss graph (left) indicates that both training and validation loss steadily decrease as epochs progress, which suggests that the model is learning. However, the accuracy graph (right) shows a different story: while training accuracy rapidly climbs towards nearly 100%, validation accuracy plateaus early at around 40–45% and fluctuates without significant improvement. This large gap between high training accuracy and low validation accuracy is a clear sign of </a:t>
            </a:r>
            <a:r>
              <a:rPr lang="en-US" b="1" dirty="0">
                <a:latin typeface="Times New Roman" panose="02020603050405020304" pitchFamily="18" charset="0"/>
                <a:cs typeface="Times New Roman" panose="02020603050405020304" pitchFamily="18" charset="0"/>
              </a:rPr>
              <a:t>overfitting</a:t>
            </a:r>
            <a:r>
              <a:rPr lang="en-US" dirty="0">
                <a:latin typeface="Times New Roman" panose="02020603050405020304" pitchFamily="18" charset="0"/>
                <a:cs typeface="Times New Roman" panose="02020603050405020304" pitchFamily="18" charset="0"/>
              </a:rPr>
              <a:t> — the model has learned the training data well but fails to generalize effectively to unseen validation data. This suggests that regularization, data augmentation, or early stopping might be needed to improve generalization.</a:t>
            </a:r>
          </a:p>
        </p:txBody>
      </p:sp>
    </p:spTree>
    <p:extLst>
      <p:ext uri="{BB962C8B-B14F-4D97-AF65-F5344CB8AC3E}">
        <p14:creationId xmlns:p14="http://schemas.microsoft.com/office/powerpoint/2010/main" val="3394891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6946714-2DC1-E784-1D9A-4C55783C5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45" y="981210"/>
            <a:ext cx="4384405" cy="38582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FDC4A0D-380F-D133-2CFF-D6FCFF63BBB0}"/>
              </a:ext>
            </a:extLst>
          </p:cNvPr>
          <p:cNvSpPr txBox="1"/>
          <p:nvPr/>
        </p:nvSpPr>
        <p:spPr>
          <a:xfrm>
            <a:off x="5380703" y="925189"/>
            <a:ext cx="6096000" cy="3970318"/>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confusion matrix shows how well the model classified different types of fractures across 12 classes. The diagonal elements represent correct predictions, while off-diagonal elements indicate misclassifications. We can see that classes like </a:t>
            </a:r>
            <a:r>
              <a:rPr lang="en-US" b="1" dirty="0">
                <a:latin typeface="Times New Roman" panose="02020603050405020304" pitchFamily="18" charset="0"/>
                <a:cs typeface="Times New Roman" panose="02020603050405020304" pitchFamily="18" charset="0"/>
              </a:rPr>
              <a:t>Greenstick fracture</a:t>
            </a:r>
            <a:r>
              <a:rPr lang="en-US" dirty="0">
                <a:latin typeface="Times New Roman" panose="02020603050405020304" pitchFamily="18" charset="0"/>
                <a:cs typeface="Times New Roman" panose="02020603050405020304" pitchFamily="18" charset="0"/>
              </a:rPr>
              <a:t> (11 correct), </a:t>
            </a:r>
            <a:r>
              <a:rPr lang="en-US" b="1" dirty="0">
                <a:latin typeface="Times New Roman" panose="02020603050405020304" pitchFamily="18" charset="0"/>
                <a:cs typeface="Times New Roman" panose="02020603050405020304" pitchFamily="18" charset="0"/>
              </a:rPr>
              <a:t>Avulsion fracture</a:t>
            </a:r>
            <a:r>
              <a:rPr lang="en-US" dirty="0">
                <a:latin typeface="Times New Roman" panose="02020603050405020304" pitchFamily="18" charset="0"/>
                <a:cs typeface="Times New Roman" panose="02020603050405020304" pitchFamily="18" charset="0"/>
              </a:rPr>
              <a:t> (10 correct), and </a:t>
            </a:r>
            <a:r>
              <a:rPr lang="en-US" b="1" dirty="0">
                <a:latin typeface="Times New Roman" panose="02020603050405020304" pitchFamily="18" charset="0"/>
                <a:cs typeface="Times New Roman" panose="02020603050405020304" pitchFamily="18" charset="0"/>
              </a:rPr>
              <a:t>Comminuted fracture</a:t>
            </a:r>
            <a:r>
              <a:rPr lang="en-US" dirty="0">
                <a:latin typeface="Times New Roman" panose="02020603050405020304" pitchFamily="18" charset="0"/>
                <a:cs typeface="Times New Roman" panose="02020603050405020304" pitchFamily="18" charset="0"/>
              </a:rPr>
              <a:t> (10 correct) performed relatively well. However, there are notable confusions — for example, </a:t>
            </a:r>
            <a:r>
              <a:rPr lang="en-US" b="1" dirty="0">
                <a:latin typeface="Times New Roman" panose="02020603050405020304" pitchFamily="18" charset="0"/>
                <a:cs typeface="Times New Roman" panose="02020603050405020304" pitchFamily="18" charset="0"/>
              </a:rPr>
              <a:t>Pathological fractures</a:t>
            </a:r>
            <a:r>
              <a:rPr lang="en-US" dirty="0">
                <a:latin typeface="Times New Roman" panose="02020603050405020304" pitchFamily="18" charset="0"/>
                <a:cs typeface="Times New Roman" panose="02020603050405020304" pitchFamily="18" charset="0"/>
              </a:rPr>
              <a:t> were frequently misclassified as </a:t>
            </a:r>
            <a:r>
              <a:rPr lang="en-US" b="1" dirty="0">
                <a:latin typeface="Times New Roman" panose="02020603050405020304" pitchFamily="18" charset="0"/>
                <a:cs typeface="Times New Roman" panose="02020603050405020304" pitchFamily="18" charset="0"/>
              </a:rPr>
              <a:t>Comminuted fractures</a:t>
            </a:r>
            <a:r>
              <a:rPr lang="en-US" dirty="0">
                <a:latin typeface="Times New Roman" panose="02020603050405020304" pitchFamily="18" charset="0"/>
                <a:cs typeface="Times New Roman" panose="02020603050405020304" pitchFamily="18" charset="0"/>
              </a:rPr>
              <a:t> (6 times), and </a:t>
            </a:r>
            <a:r>
              <a:rPr lang="en-US" b="1" dirty="0">
                <a:latin typeface="Times New Roman" panose="02020603050405020304" pitchFamily="18" charset="0"/>
                <a:cs typeface="Times New Roman" panose="02020603050405020304" pitchFamily="18" charset="0"/>
              </a:rPr>
              <a:t>Fracture Dislocations</a:t>
            </a:r>
            <a:r>
              <a:rPr lang="en-US" dirty="0">
                <a:latin typeface="Times New Roman" panose="02020603050405020304" pitchFamily="18" charset="0"/>
                <a:cs typeface="Times New Roman" panose="02020603050405020304" pitchFamily="18" charset="0"/>
              </a:rPr>
              <a:t> were sometimes confused with </a:t>
            </a:r>
            <a:r>
              <a:rPr lang="en-US" b="1" dirty="0">
                <a:latin typeface="Times New Roman" panose="02020603050405020304" pitchFamily="18" charset="0"/>
                <a:cs typeface="Times New Roman" panose="02020603050405020304" pitchFamily="18" charset="0"/>
              </a:rPr>
              <a:t>Comminuted fractures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Avulsion fractures</a:t>
            </a:r>
            <a:r>
              <a:rPr lang="en-US" dirty="0">
                <a:latin typeface="Times New Roman" panose="02020603050405020304" pitchFamily="18" charset="0"/>
                <a:cs typeface="Times New Roman" panose="02020603050405020304" pitchFamily="18" charset="0"/>
              </a:rPr>
              <a:t>. This suggests that while the model shows strength in some classes, there is considerable overlap and confusion in others, likely due to visual similarity or data imbalance.</a:t>
            </a:r>
          </a:p>
        </p:txBody>
      </p:sp>
    </p:spTree>
    <p:extLst>
      <p:ext uri="{BB962C8B-B14F-4D97-AF65-F5344CB8AC3E}">
        <p14:creationId xmlns:p14="http://schemas.microsoft.com/office/powerpoint/2010/main" val="1820501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E7C911B6-5483-E885-E0B2-88FC19181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1" y="838200"/>
            <a:ext cx="10163663" cy="533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03E302-D0C5-4234-112C-2B28B3E377F1}"/>
              </a:ext>
            </a:extLst>
          </p:cNvPr>
          <p:cNvSpPr txBox="1"/>
          <p:nvPr/>
        </p:nvSpPr>
        <p:spPr>
          <a:xfrm>
            <a:off x="875434" y="362634"/>
            <a:ext cx="6094268" cy="646331"/>
          </a:xfrm>
          <a:prstGeom prst="rect">
            <a:avLst/>
          </a:prstGeom>
          <a:noFill/>
        </p:spPr>
        <p:txBody>
          <a:bodyPr wrap="square">
            <a:spAutoFit/>
          </a:bodyPr>
          <a:lstStyle/>
          <a:p>
            <a:pPr marL="0" indent="0">
              <a:buNone/>
            </a:pPr>
            <a:r>
              <a:rPr lang="en-US" sz="1800" dirty="0">
                <a:latin typeface="Times New Roman" panose="02020603050405020304" pitchFamily="18" charset="0"/>
                <a:cs typeface="Times New Roman" panose="02020603050405020304" pitchFamily="18" charset="0"/>
              </a:rPr>
              <a:t>Results:</a:t>
            </a:r>
          </a:p>
          <a:p>
            <a:endParaRPr lang="en-US" sz="1800" dirty="0"/>
          </a:p>
        </p:txBody>
      </p:sp>
    </p:spTree>
    <p:extLst>
      <p:ext uri="{BB962C8B-B14F-4D97-AF65-F5344CB8AC3E}">
        <p14:creationId xmlns:p14="http://schemas.microsoft.com/office/powerpoint/2010/main" val="3225655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147E9D-1729-2A64-05B3-393919CC85B3}"/>
              </a:ext>
            </a:extLst>
          </p:cNvPr>
          <p:cNvSpPr>
            <a:spLocks noGrp="1"/>
          </p:cNvSpPr>
          <p:nvPr>
            <p:ph idx="1"/>
          </p:nvPr>
        </p:nvSpPr>
        <p:spPr>
          <a:xfrm>
            <a:off x="987748" y="1237906"/>
            <a:ext cx="10216503" cy="4382188"/>
          </a:xfrm>
        </p:spPr>
        <p:txBody>
          <a:bodyPr/>
          <a:lstStyle/>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The second image presents X-ray examples along with their true and predicted labels. We observe cases where the model made correct predictions (e.g., </a:t>
            </a:r>
            <a:r>
              <a:rPr lang="en-US" b="1" dirty="0">
                <a:solidFill>
                  <a:schemeClr val="tx1"/>
                </a:solidFill>
                <a:latin typeface="Times New Roman" panose="02020603050405020304" pitchFamily="18" charset="0"/>
                <a:cs typeface="Times New Roman" panose="02020603050405020304" pitchFamily="18" charset="0"/>
              </a:rPr>
              <a:t>Greenstick fracture → Greenstick fracture</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Avulsion fracture → Avulsion fracture</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Fracture Dislocation → Fracture Dislocation</a:t>
            </a:r>
            <a:r>
              <a:rPr lang="en-US" dirty="0">
                <a:solidFill>
                  <a:schemeClr val="tx1"/>
                </a:solidFill>
                <a:latin typeface="Times New Roman" panose="02020603050405020304" pitchFamily="18" charset="0"/>
                <a:cs typeface="Times New Roman" panose="02020603050405020304" pitchFamily="18" charset="0"/>
              </a:rPr>
              <a:t>) and cases where it misclassified (e.g., </a:t>
            </a:r>
            <a:r>
              <a:rPr lang="en-US" b="1" dirty="0">
                <a:solidFill>
                  <a:schemeClr val="tx1"/>
                </a:solidFill>
                <a:latin typeface="Times New Roman" panose="02020603050405020304" pitchFamily="18" charset="0"/>
                <a:cs typeface="Times New Roman" panose="02020603050405020304" pitchFamily="18" charset="0"/>
              </a:rPr>
              <a:t>Impacted fracture → Comminuted fracture</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Hairline Fracture → Fracture Dislocation</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Pathological fracture → Comminuted fracture</a:t>
            </a:r>
            <a:r>
              <a:rPr lang="en-US" dirty="0">
                <a:solidFill>
                  <a:schemeClr val="tx1"/>
                </a:solidFill>
                <a:latin typeface="Times New Roman" panose="02020603050405020304" pitchFamily="18" charset="0"/>
                <a:cs typeface="Times New Roman" panose="02020603050405020304" pitchFamily="18" charset="0"/>
              </a:rPr>
              <a:t>). These visual results help in understanding specific errors and can guide refinement — such as identifying classes that look very similar on X-rays and may benefit from more distinct feature learning or additional data.</a:t>
            </a:r>
          </a:p>
        </p:txBody>
      </p:sp>
    </p:spTree>
    <p:extLst>
      <p:ext uri="{BB962C8B-B14F-4D97-AF65-F5344CB8AC3E}">
        <p14:creationId xmlns:p14="http://schemas.microsoft.com/office/powerpoint/2010/main" val="281680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0DEE6AC2-2F1C-E2F3-6091-106CDADD3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98" y="1120879"/>
            <a:ext cx="5643536" cy="46162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4D2055-C292-93D3-8F90-7D936967C3FD}"/>
              </a:ext>
            </a:extLst>
          </p:cNvPr>
          <p:cNvSpPr txBox="1"/>
          <p:nvPr/>
        </p:nvSpPr>
        <p:spPr>
          <a:xfrm>
            <a:off x="6194322" y="1655320"/>
            <a:ext cx="5643536" cy="313932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ROC plot displays the receiver operating characteristic curves for each fracture class along with their AUC (Area Under Curve) scores. The model achieved high AUCs for </a:t>
            </a:r>
            <a:r>
              <a:rPr lang="en-US" b="1" dirty="0">
                <a:latin typeface="Times New Roman" panose="02020603050405020304" pitchFamily="18" charset="0"/>
                <a:cs typeface="Times New Roman" panose="02020603050405020304" pitchFamily="18" charset="0"/>
              </a:rPr>
              <a:t>Avulsion fracture (0.93)</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Greenstick fracture (0.93)</a:t>
            </a:r>
            <a:r>
              <a:rPr lang="en-US" dirty="0">
                <a:latin typeface="Times New Roman" panose="02020603050405020304" pitchFamily="18" charset="0"/>
                <a:cs typeface="Times New Roman" panose="02020603050405020304" pitchFamily="18" charset="0"/>
              </a:rPr>
              <a:t>, indicating excellent discrimination ability for these classes. On the other hand, classes like </a:t>
            </a:r>
            <a:r>
              <a:rPr lang="en-US" b="1" dirty="0">
                <a:latin typeface="Times New Roman" panose="02020603050405020304" pitchFamily="18" charset="0"/>
                <a:cs typeface="Times New Roman" panose="02020603050405020304" pitchFamily="18" charset="0"/>
              </a:rPr>
              <a:t>Oblique fracture (0.65)</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Longitudinal fracture (0.71)</a:t>
            </a:r>
            <a:r>
              <a:rPr lang="en-US" dirty="0">
                <a:latin typeface="Times New Roman" panose="02020603050405020304" pitchFamily="18" charset="0"/>
                <a:cs typeface="Times New Roman" panose="02020603050405020304" pitchFamily="18" charset="0"/>
              </a:rPr>
              <a:t> have lower AUCs, showing poorer class separation and higher rates of false positives/negatives. This visualization highlights where the model performs best and where further improvement is needed to enhance sensitivity and specificity.</a:t>
            </a:r>
          </a:p>
        </p:txBody>
      </p:sp>
    </p:spTree>
    <p:extLst>
      <p:ext uri="{BB962C8B-B14F-4D97-AF65-F5344CB8AC3E}">
        <p14:creationId xmlns:p14="http://schemas.microsoft.com/office/powerpoint/2010/main" val="2275514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Names and Types of Bone Fractures">
            <a:extLst>
              <a:ext uri="{FF2B5EF4-FFF2-40B4-BE49-F238E27FC236}">
                <a16:creationId xmlns:a16="http://schemas.microsoft.com/office/drawing/2014/main" id="{8DDCB89B-CA4A-B689-94F6-B4D9263F4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458" y="373626"/>
            <a:ext cx="10610100" cy="5968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367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C8BB4B9-C083-67C3-43B0-725DBA3C8183}"/>
              </a:ext>
            </a:extLst>
          </p:cNvPr>
          <p:cNvGraphicFramePr>
            <a:graphicFrameLocks noGrp="1"/>
          </p:cNvGraphicFramePr>
          <p:nvPr>
            <p:ph idx="1"/>
            <p:extLst>
              <p:ext uri="{D42A27DB-BD31-4B8C-83A1-F6EECF244321}">
                <p14:modId xmlns:p14="http://schemas.microsoft.com/office/powerpoint/2010/main" val="3894866510"/>
              </p:ext>
            </p:extLst>
          </p:nvPr>
        </p:nvGraphicFramePr>
        <p:xfrm>
          <a:off x="1143000" y="1524000"/>
          <a:ext cx="9601200" cy="3520440"/>
        </p:xfrm>
        <a:graphic>
          <a:graphicData uri="http://schemas.openxmlformats.org/drawingml/2006/table">
            <a:tbl>
              <a:tblPr>
                <a:tableStyleId>{BC89EF96-8CEA-46FF-86C4-4CE0E7609802}</a:tableStyleId>
              </a:tblPr>
              <a:tblGrid>
                <a:gridCol w="3200400">
                  <a:extLst>
                    <a:ext uri="{9D8B030D-6E8A-4147-A177-3AD203B41FA5}">
                      <a16:colId xmlns:a16="http://schemas.microsoft.com/office/drawing/2014/main" val="2423158081"/>
                    </a:ext>
                  </a:extLst>
                </a:gridCol>
                <a:gridCol w="3200400">
                  <a:extLst>
                    <a:ext uri="{9D8B030D-6E8A-4147-A177-3AD203B41FA5}">
                      <a16:colId xmlns:a16="http://schemas.microsoft.com/office/drawing/2014/main" val="2693725368"/>
                    </a:ext>
                  </a:extLst>
                </a:gridCol>
                <a:gridCol w="3200400">
                  <a:extLst>
                    <a:ext uri="{9D8B030D-6E8A-4147-A177-3AD203B41FA5}">
                      <a16:colId xmlns:a16="http://schemas.microsoft.com/office/drawing/2014/main" val="4005883636"/>
                    </a:ext>
                  </a:extLst>
                </a:gridCol>
              </a:tblGrid>
              <a:tr h="0">
                <a:tc>
                  <a:txBody>
                    <a:bodyPr/>
                    <a:lstStyle/>
                    <a:p>
                      <a:r>
                        <a:rPr lang="en-US" sz="1500" b="1" dirty="0">
                          <a:latin typeface="Times New Roman" panose="02020603050405020304" pitchFamily="18" charset="0"/>
                          <a:cs typeface="Times New Roman" panose="02020603050405020304" pitchFamily="18" charset="0"/>
                        </a:rPr>
                        <a:t>Area</a:t>
                      </a:r>
                    </a:p>
                  </a:txBody>
                  <a:tcPr anchor="ctr"/>
                </a:tc>
                <a:tc>
                  <a:txBody>
                    <a:bodyPr/>
                    <a:lstStyle/>
                    <a:p>
                      <a:r>
                        <a:rPr lang="en-US" sz="1500" b="1" dirty="0">
                          <a:latin typeface="Times New Roman" panose="02020603050405020304" pitchFamily="18" charset="0"/>
                          <a:cs typeface="Times New Roman" panose="02020603050405020304" pitchFamily="18" charset="0"/>
                        </a:rPr>
                        <a:t>Tool/Model</a:t>
                      </a:r>
                    </a:p>
                  </a:txBody>
                  <a:tcPr anchor="ctr"/>
                </a:tc>
                <a:tc>
                  <a:txBody>
                    <a:bodyPr/>
                    <a:lstStyle/>
                    <a:p>
                      <a:r>
                        <a:rPr lang="en-US" sz="1500" b="1" dirty="0">
                          <a:latin typeface="Times New Roman" panose="02020603050405020304" pitchFamily="18" charset="0"/>
                          <a:cs typeface="Times New Roman" panose="02020603050405020304" pitchFamily="18" charset="0"/>
                        </a:rPr>
                        <a:t>Outcome</a:t>
                      </a:r>
                    </a:p>
                  </a:txBody>
                  <a:tcPr anchor="ctr"/>
                </a:tc>
                <a:extLst>
                  <a:ext uri="{0D108BD9-81ED-4DB2-BD59-A6C34878D82A}">
                    <a16:rowId xmlns:a16="http://schemas.microsoft.com/office/drawing/2014/main" val="414784106"/>
                  </a:ext>
                </a:extLst>
              </a:tr>
              <a:tr h="0">
                <a:tc>
                  <a:txBody>
                    <a:bodyPr/>
                    <a:lstStyle/>
                    <a:p>
                      <a:r>
                        <a:rPr lang="en-US" sz="1500" dirty="0">
                          <a:latin typeface="Times New Roman" panose="02020603050405020304" pitchFamily="18" charset="0"/>
                          <a:cs typeface="Times New Roman" panose="02020603050405020304" pitchFamily="18" charset="0"/>
                        </a:rPr>
                        <a:t>Hierarchical Classifier</a:t>
                      </a:r>
                    </a:p>
                  </a:txBody>
                  <a:tcPr anchor="ctr"/>
                </a:tc>
                <a:tc>
                  <a:txBody>
                    <a:bodyPr/>
                    <a:lstStyle/>
                    <a:p>
                      <a:r>
                        <a:rPr lang="en-US" sz="1500">
                          <a:latin typeface="Times New Roman" panose="02020603050405020304" pitchFamily="18" charset="0"/>
                          <a:cs typeface="Times New Roman" panose="02020603050405020304" pitchFamily="18" charset="0"/>
                        </a:rPr>
                        <a:t>Multi-stage CNN</a:t>
                      </a:r>
                    </a:p>
                  </a:txBody>
                  <a:tcPr anchor="ctr"/>
                </a:tc>
                <a:tc>
                  <a:txBody>
                    <a:bodyPr/>
                    <a:lstStyle/>
                    <a:p>
                      <a:r>
                        <a:rPr lang="en-US" sz="1500">
                          <a:latin typeface="Times New Roman" panose="02020603050405020304" pitchFamily="18" charset="0"/>
                          <a:cs typeface="Times New Roman" panose="02020603050405020304" pitchFamily="18" charset="0"/>
                        </a:rPr>
                        <a:t>Better structure</a:t>
                      </a:r>
                    </a:p>
                  </a:txBody>
                  <a:tcPr anchor="ctr"/>
                </a:tc>
                <a:extLst>
                  <a:ext uri="{0D108BD9-81ED-4DB2-BD59-A6C34878D82A}">
                    <a16:rowId xmlns:a16="http://schemas.microsoft.com/office/drawing/2014/main" val="2939311427"/>
                  </a:ext>
                </a:extLst>
              </a:tr>
              <a:tr h="0">
                <a:tc>
                  <a:txBody>
                    <a:bodyPr/>
                    <a:lstStyle/>
                    <a:p>
                      <a:r>
                        <a:rPr lang="en-US" sz="1500" dirty="0">
                          <a:latin typeface="Times New Roman" panose="02020603050405020304" pitchFamily="18" charset="0"/>
                          <a:cs typeface="Times New Roman" panose="02020603050405020304" pitchFamily="18" charset="0"/>
                        </a:rPr>
                        <a:t>Localization</a:t>
                      </a:r>
                    </a:p>
                  </a:txBody>
                  <a:tcPr anchor="ctr"/>
                </a:tc>
                <a:tc>
                  <a:txBody>
                    <a:bodyPr/>
                    <a:lstStyle/>
                    <a:p>
                      <a:r>
                        <a:rPr lang="en-US" sz="1500">
                          <a:latin typeface="Times New Roman" panose="02020603050405020304" pitchFamily="18" charset="0"/>
                          <a:cs typeface="Times New Roman" panose="02020603050405020304" pitchFamily="18" charset="0"/>
                        </a:rPr>
                        <a:t>YOLO / Faster R-CNN</a:t>
                      </a:r>
                    </a:p>
                  </a:txBody>
                  <a:tcPr anchor="ctr"/>
                </a:tc>
                <a:tc>
                  <a:txBody>
                    <a:bodyPr/>
                    <a:lstStyle/>
                    <a:p>
                      <a:r>
                        <a:rPr lang="en-US" sz="1500">
                          <a:latin typeface="Times New Roman" panose="02020603050405020304" pitchFamily="18" charset="0"/>
                          <a:cs typeface="Times New Roman" panose="02020603050405020304" pitchFamily="18" charset="0"/>
                        </a:rPr>
                        <a:t>Detection + classification</a:t>
                      </a:r>
                    </a:p>
                  </a:txBody>
                  <a:tcPr anchor="ctr"/>
                </a:tc>
                <a:extLst>
                  <a:ext uri="{0D108BD9-81ED-4DB2-BD59-A6C34878D82A}">
                    <a16:rowId xmlns:a16="http://schemas.microsoft.com/office/drawing/2014/main" val="3711657595"/>
                  </a:ext>
                </a:extLst>
              </a:tr>
              <a:tr h="0">
                <a:tc>
                  <a:txBody>
                    <a:bodyPr/>
                    <a:lstStyle/>
                    <a:p>
                      <a:r>
                        <a:rPr lang="en-US" sz="1500" dirty="0">
                          <a:latin typeface="Times New Roman" panose="02020603050405020304" pitchFamily="18" charset="0"/>
                          <a:cs typeface="Times New Roman" panose="02020603050405020304" pitchFamily="18" charset="0"/>
                        </a:rPr>
                        <a:t>Multi-label Learning</a:t>
                      </a:r>
                    </a:p>
                  </a:txBody>
                  <a:tcPr anchor="ctr"/>
                </a:tc>
                <a:tc>
                  <a:txBody>
                    <a:bodyPr/>
                    <a:lstStyle/>
                    <a:p>
                      <a:r>
                        <a:rPr lang="en-US" sz="1500">
                          <a:latin typeface="Times New Roman" panose="02020603050405020304" pitchFamily="18" charset="0"/>
                          <a:cs typeface="Times New Roman" panose="02020603050405020304" pitchFamily="18" charset="0"/>
                        </a:rPr>
                        <a:t>CNN + Sigmoid Loss</a:t>
                      </a:r>
                    </a:p>
                  </a:txBody>
                  <a:tcPr anchor="ctr"/>
                </a:tc>
                <a:tc>
                  <a:txBody>
                    <a:bodyPr/>
                    <a:lstStyle/>
                    <a:p>
                      <a:r>
                        <a:rPr lang="en-US" sz="1500">
                          <a:latin typeface="Times New Roman" panose="02020603050405020304" pitchFamily="18" charset="0"/>
                          <a:cs typeface="Times New Roman" panose="02020603050405020304" pitchFamily="18" charset="0"/>
                        </a:rPr>
                        <a:t>Detect co-occurring fractures</a:t>
                      </a:r>
                    </a:p>
                  </a:txBody>
                  <a:tcPr anchor="ctr"/>
                </a:tc>
                <a:extLst>
                  <a:ext uri="{0D108BD9-81ED-4DB2-BD59-A6C34878D82A}">
                    <a16:rowId xmlns:a16="http://schemas.microsoft.com/office/drawing/2014/main" val="3461126728"/>
                  </a:ext>
                </a:extLst>
              </a:tr>
              <a:tr h="0">
                <a:tc>
                  <a:txBody>
                    <a:bodyPr/>
                    <a:lstStyle/>
                    <a:p>
                      <a:r>
                        <a:rPr lang="en-US" sz="1500">
                          <a:latin typeface="Times New Roman" panose="02020603050405020304" pitchFamily="18" charset="0"/>
                          <a:cs typeface="Times New Roman" panose="02020603050405020304" pitchFamily="18" charset="0"/>
                        </a:rPr>
                        <a:t>Severity Prediction</a:t>
                      </a:r>
                    </a:p>
                  </a:txBody>
                  <a:tcPr anchor="ctr"/>
                </a:tc>
                <a:tc>
                  <a:txBody>
                    <a:bodyPr/>
                    <a:lstStyle/>
                    <a:p>
                      <a:r>
                        <a:rPr lang="en-US" sz="1500">
                          <a:latin typeface="Times New Roman" panose="02020603050405020304" pitchFamily="18" charset="0"/>
                          <a:cs typeface="Times New Roman" panose="02020603050405020304" pitchFamily="18" charset="0"/>
                        </a:rPr>
                        <a:t>CNN or Regression</a:t>
                      </a:r>
                    </a:p>
                  </a:txBody>
                  <a:tcPr anchor="ctr"/>
                </a:tc>
                <a:tc>
                  <a:txBody>
                    <a:bodyPr/>
                    <a:lstStyle/>
                    <a:p>
                      <a:r>
                        <a:rPr lang="en-US" sz="1500">
                          <a:latin typeface="Times New Roman" panose="02020603050405020304" pitchFamily="18" charset="0"/>
                          <a:cs typeface="Times New Roman" panose="02020603050405020304" pitchFamily="18" charset="0"/>
                        </a:rPr>
                        <a:t>Critical case prioritization</a:t>
                      </a:r>
                    </a:p>
                  </a:txBody>
                  <a:tcPr anchor="ctr"/>
                </a:tc>
                <a:extLst>
                  <a:ext uri="{0D108BD9-81ED-4DB2-BD59-A6C34878D82A}">
                    <a16:rowId xmlns:a16="http://schemas.microsoft.com/office/drawing/2014/main" val="4085656148"/>
                  </a:ext>
                </a:extLst>
              </a:tr>
              <a:tr h="0">
                <a:tc>
                  <a:txBody>
                    <a:bodyPr/>
                    <a:lstStyle/>
                    <a:p>
                      <a:r>
                        <a:rPr lang="en-US" sz="1500">
                          <a:latin typeface="Times New Roman" panose="02020603050405020304" pitchFamily="18" charset="0"/>
                          <a:cs typeface="Times New Roman" panose="02020603050405020304" pitchFamily="18" charset="0"/>
                        </a:rPr>
                        <a:t>SSL Pretraining</a:t>
                      </a:r>
                    </a:p>
                  </a:txBody>
                  <a:tcPr anchor="ctr"/>
                </a:tc>
                <a:tc>
                  <a:txBody>
                    <a:bodyPr/>
                    <a:lstStyle/>
                    <a:p>
                      <a:r>
                        <a:rPr lang="en-US" sz="1500">
                          <a:latin typeface="Times New Roman" panose="02020603050405020304" pitchFamily="18" charset="0"/>
                          <a:cs typeface="Times New Roman" panose="02020603050405020304" pitchFamily="18" charset="0"/>
                        </a:rPr>
                        <a:t>SimCLR / MAE</a:t>
                      </a:r>
                    </a:p>
                  </a:txBody>
                  <a:tcPr anchor="ctr"/>
                </a:tc>
                <a:tc>
                  <a:txBody>
                    <a:bodyPr/>
                    <a:lstStyle/>
                    <a:p>
                      <a:r>
                        <a:rPr lang="en-US" sz="1500">
                          <a:latin typeface="Times New Roman" panose="02020603050405020304" pitchFamily="18" charset="0"/>
                          <a:cs typeface="Times New Roman" panose="02020603050405020304" pitchFamily="18" charset="0"/>
                        </a:rPr>
                        <a:t>Boost with unlabeled data</a:t>
                      </a:r>
                    </a:p>
                  </a:txBody>
                  <a:tcPr anchor="ctr"/>
                </a:tc>
                <a:extLst>
                  <a:ext uri="{0D108BD9-81ED-4DB2-BD59-A6C34878D82A}">
                    <a16:rowId xmlns:a16="http://schemas.microsoft.com/office/drawing/2014/main" val="2893388025"/>
                  </a:ext>
                </a:extLst>
              </a:tr>
              <a:tr h="0">
                <a:tc>
                  <a:txBody>
                    <a:bodyPr/>
                    <a:lstStyle/>
                    <a:p>
                      <a:r>
                        <a:rPr lang="en-US" sz="1500" dirty="0">
                          <a:latin typeface="Times New Roman" panose="02020603050405020304" pitchFamily="18" charset="0"/>
                          <a:cs typeface="Times New Roman" panose="02020603050405020304" pitchFamily="18" charset="0"/>
                        </a:rPr>
                        <a:t>Radiologist Benchmark</a:t>
                      </a:r>
                    </a:p>
                  </a:txBody>
                  <a:tcPr anchor="ctr"/>
                </a:tc>
                <a:tc>
                  <a:txBody>
                    <a:bodyPr/>
                    <a:lstStyle/>
                    <a:p>
                      <a:r>
                        <a:rPr lang="en-US" sz="1500">
                          <a:latin typeface="Times New Roman" panose="02020603050405020304" pitchFamily="18" charset="0"/>
                          <a:cs typeface="Times New Roman" panose="02020603050405020304" pitchFamily="18" charset="0"/>
                        </a:rPr>
                        <a:t>Human-AI comparison</a:t>
                      </a:r>
                    </a:p>
                  </a:txBody>
                  <a:tcPr anchor="ctr"/>
                </a:tc>
                <a:tc>
                  <a:txBody>
                    <a:bodyPr/>
                    <a:lstStyle/>
                    <a:p>
                      <a:r>
                        <a:rPr lang="en-US" sz="1500">
                          <a:latin typeface="Times New Roman" panose="02020603050405020304" pitchFamily="18" charset="0"/>
                          <a:cs typeface="Times New Roman" panose="02020603050405020304" pitchFamily="18" charset="0"/>
                        </a:rPr>
                        <a:t>Measure reliability</a:t>
                      </a:r>
                    </a:p>
                  </a:txBody>
                  <a:tcPr anchor="ctr"/>
                </a:tc>
                <a:extLst>
                  <a:ext uri="{0D108BD9-81ED-4DB2-BD59-A6C34878D82A}">
                    <a16:rowId xmlns:a16="http://schemas.microsoft.com/office/drawing/2014/main" val="203163667"/>
                  </a:ext>
                </a:extLst>
              </a:tr>
              <a:tr h="0">
                <a:tc>
                  <a:txBody>
                    <a:bodyPr/>
                    <a:lstStyle/>
                    <a:p>
                      <a:r>
                        <a:rPr lang="en-US" sz="1500">
                          <a:latin typeface="Times New Roman" panose="02020603050405020304" pitchFamily="18" charset="0"/>
                          <a:cs typeface="Times New Roman" panose="02020603050405020304" pitchFamily="18" charset="0"/>
                        </a:rPr>
                        <a:t>Active Learning</a:t>
                      </a:r>
                    </a:p>
                  </a:txBody>
                  <a:tcPr anchor="ctr"/>
                </a:tc>
                <a:tc>
                  <a:txBody>
                    <a:bodyPr/>
                    <a:lstStyle/>
                    <a:p>
                      <a:r>
                        <a:rPr lang="en-US" sz="1500">
                          <a:latin typeface="Times New Roman" panose="02020603050405020304" pitchFamily="18" charset="0"/>
                          <a:cs typeface="Times New Roman" panose="02020603050405020304" pitchFamily="18" charset="0"/>
                        </a:rPr>
                        <a:t>Uncertainty sampling</a:t>
                      </a:r>
                    </a:p>
                  </a:txBody>
                  <a:tcPr anchor="ctr"/>
                </a:tc>
                <a:tc>
                  <a:txBody>
                    <a:bodyPr/>
                    <a:lstStyle/>
                    <a:p>
                      <a:r>
                        <a:rPr lang="en-US" sz="1500">
                          <a:latin typeface="Times New Roman" panose="02020603050405020304" pitchFamily="18" charset="0"/>
                          <a:cs typeface="Times New Roman" panose="02020603050405020304" pitchFamily="18" charset="0"/>
                        </a:rPr>
                        <a:t>Efficient annotation</a:t>
                      </a:r>
                    </a:p>
                  </a:txBody>
                  <a:tcPr anchor="ctr"/>
                </a:tc>
                <a:extLst>
                  <a:ext uri="{0D108BD9-81ED-4DB2-BD59-A6C34878D82A}">
                    <a16:rowId xmlns:a16="http://schemas.microsoft.com/office/drawing/2014/main" val="107448514"/>
                  </a:ext>
                </a:extLst>
              </a:tr>
              <a:tr h="0">
                <a:tc>
                  <a:txBody>
                    <a:bodyPr/>
                    <a:lstStyle/>
                    <a:p>
                      <a:r>
                        <a:rPr lang="en-US" sz="1500">
                          <a:latin typeface="Times New Roman" panose="02020603050405020304" pitchFamily="18" charset="0"/>
                          <a:cs typeface="Times New Roman" panose="02020603050405020304" pitchFamily="18" charset="0"/>
                        </a:rPr>
                        <a:t>Explainability</a:t>
                      </a:r>
                    </a:p>
                  </a:txBody>
                  <a:tcPr anchor="ctr"/>
                </a:tc>
                <a:tc>
                  <a:txBody>
                    <a:bodyPr/>
                    <a:lstStyle/>
                    <a:p>
                      <a:r>
                        <a:rPr lang="en-US" sz="1500">
                          <a:latin typeface="Times New Roman" panose="02020603050405020304" pitchFamily="18" charset="0"/>
                          <a:cs typeface="Times New Roman" panose="02020603050405020304" pitchFamily="18" charset="0"/>
                        </a:rPr>
                        <a:t>Grad-CAM / SHAP</a:t>
                      </a:r>
                    </a:p>
                  </a:txBody>
                  <a:tcPr anchor="ctr"/>
                </a:tc>
                <a:tc>
                  <a:txBody>
                    <a:bodyPr/>
                    <a:lstStyle/>
                    <a:p>
                      <a:r>
                        <a:rPr lang="en-US" sz="1500">
                          <a:latin typeface="Times New Roman" panose="02020603050405020304" pitchFamily="18" charset="0"/>
                          <a:cs typeface="Times New Roman" panose="02020603050405020304" pitchFamily="18" charset="0"/>
                        </a:rPr>
                        <a:t>Visual model reasoning</a:t>
                      </a:r>
                    </a:p>
                  </a:txBody>
                  <a:tcPr anchor="ctr"/>
                </a:tc>
                <a:extLst>
                  <a:ext uri="{0D108BD9-81ED-4DB2-BD59-A6C34878D82A}">
                    <a16:rowId xmlns:a16="http://schemas.microsoft.com/office/drawing/2014/main" val="3737378004"/>
                  </a:ext>
                </a:extLst>
              </a:tr>
              <a:tr h="0">
                <a:tc>
                  <a:txBody>
                    <a:bodyPr/>
                    <a:lstStyle/>
                    <a:p>
                      <a:r>
                        <a:rPr lang="en-US" sz="1500">
                          <a:latin typeface="Times New Roman" panose="02020603050405020304" pitchFamily="18" charset="0"/>
                          <a:cs typeface="Times New Roman" panose="02020603050405020304" pitchFamily="18" charset="0"/>
                        </a:rPr>
                        <a:t>Web/Mobile App</a:t>
                      </a:r>
                    </a:p>
                  </a:txBody>
                  <a:tcPr anchor="ctr"/>
                </a:tc>
                <a:tc>
                  <a:txBody>
                    <a:bodyPr/>
                    <a:lstStyle/>
                    <a:p>
                      <a:r>
                        <a:rPr lang="en-US" sz="1500">
                          <a:latin typeface="Times New Roman" panose="02020603050405020304" pitchFamily="18" charset="0"/>
                          <a:cs typeface="Times New Roman" panose="02020603050405020304" pitchFamily="18" charset="0"/>
                        </a:rPr>
                        <a:t>Flask / TFLite</a:t>
                      </a:r>
                    </a:p>
                  </a:txBody>
                  <a:tcPr anchor="ctr"/>
                </a:tc>
                <a:tc>
                  <a:txBody>
                    <a:bodyPr/>
                    <a:lstStyle/>
                    <a:p>
                      <a:r>
                        <a:rPr lang="en-US" sz="1500">
                          <a:latin typeface="Times New Roman" panose="02020603050405020304" pitchFamily="18" charset="0"/>
                          <a:cs typeface="Times New Roman" panose="02020603050405020304" pitchFamily="18" charset="0"/>
                        </a:rPr>
                        <a:t>Deployable system</a:t>
                      </a:r>
                    </a:p>
                  </a:txBody>
                  <a:tcPr anchor="ctr"/>
                </a:tc>
                <a:extLst>
                  <a:ext uri="{0D108BD9-81ED-4DB2-BD59-A6C34878D82A}">
                    <a16:rowId xmlns:a16="http://schemas.microsoft.com/office/drawing/2014/main" val="665672402"/>
                  </a:ext>
                </a:extLst>
              </a:tr>
              <a:tr h="0">
                <a:tc>
                  <a:txBody>
                    <a:bodyPr/>
                    <a:lstStyle/>
                    <a:p>
                      <a:r>
                        <a:rPr lang="en-US" sz="1500">
                          <a:latin typeface="Times New Roman" panose="02020603050405020304" pitchFamily="18" charset="0"/>
                          <a:cs typeface="Times New Roman" panose="02020603050405020304" pitchFamily="18" charset="0"/>
                        </a:rPr>
                        <a:t>Cross-Dataset Transfer</a:t>
                      </a:r>
                    </a:p>
                  </a:txBody>
                  <a:tcPr anchor="ctr"/>
                </a:tc>
                <a:tc>
                  <a:txBody>
                    <a:bodyPr/>
                    <a:lstStyle/>
                    <a:p>
                      <a:r>
                        <a:rPr lang="en-US" sz="1500">
                          <a:latin typeface="Times New Roman" panose="02020603050405020304" pitchFamily="18" charset="0"/>
                          <a:cs typeface="Times New Roman" panose="02020603050405020304" pitchFamily="18" charset="0"/>
                        </a:rPr>
                        <a:t>MURA / FracAtlas</a:t>
                      </a:r>
                    </a:p>
                  </a:txBody>
                  <a:tcPr anchor="ctr"/>
                </a:tc>
                <a:tc>
                  <a:txBody>
                    <a:bodyPr/>
                    <a:lstStyle/>
                    <a:p>
                      <a:r>
                        <a:rPr lang="en-US" sz="1500" dirty="0">
                          <a:latin typeface="Times New Roman" panose="02020603050405020304" pitchFamily="18" charset="0"/>
                          <a:cs typeface="Times New Roman" panose="02020603050405020304" pitchFamily="18" charset="0"/>
                        </a:rPr>
                        <a:t>Real-world validation</a:t>
                      </a:r>
                    </a:p>
                  </a:txBody>
                  <a:tcPr anchor="ctr"/>
                </a:tc>
                <a:extLst>
                  <a:ext uri="{0D108BD9-81ED-4DB2-BD59-A6C34878D82A}">
                    <a16:rowId xmlns:a16="http://schemas.microsoft.com/office/drawing/2014/main" val="3137597510"/>
                  </a:ext>
                </a:extLst>
              </a:tr>
            </a:tbl>
          </a:graphicData>
        </a:graphic>
      </p:graphicFrame>
      <p:sp>
        <p:nvSpPr>
          <p:cNvPr id="6" name="TextBox 5">
            <a:extLst>
              <a:ext uri="{FF2B5EF4-FFF2-40B4-BE49-F238E27FC236}">
                <a16:creationId xmlns:a16="http://schemas.microsoft.com/office/drawing/2014/main" id="{C70AF3AB-4B0F-10C0-A8EC-943311E3169E}"/>
              </a:ext>
            </a:extLst>
          </p:cNvPr>
          <p:cNvSpPr txBox="1"/>
          <p:nvPr/>
        </p:nvSpPr>
        <p:spPr>
          <a:xfrm>
            <a:off x="970935" y="892277"/>
            <a:ext cx="6094268" cy="430887"/>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Further Extension</a:t>
            </a:r>
          </a:p>
        </p:txBody>
      </p:sp>
    </p:spTree>
    <p:extLst>
      <p:ext uri="{BB962C8B-B14F-4D97-AF65-F5344CB8AC3E}">
        <p14:creationId xmlns:p14="http://schemas.microsoft.com/office/powerpoint/2010/main" val="1721146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92BE7E-6075-7CF3-C818-6E8735E8BA49}"/>
              </a:ext>
            </a:extLst>
          </p:cNvPr>
          <p:cNvSpPr>
            <a:spLocks noGrp="1"/>
          </p:cNvSpPr>
          <p:nvPr>
            <p:ph type="title"/>
          </p:nvPr>
        </p:nvSpPr>
        <p:spPr>
          <a:xfrm>
            <a:off x="745679" y="2858250"/>
            <a:ext cx="4486656" cy="1141497"/>
          </a:xfrm>
        </p:spPr>
        <p:txBody>
          <a:bodyPr/>
          <a:lstStyle/>
          <a:p>
            <a:r>
              <a:rPr lang="en-US" dirty="0"/>
              <a:t>Datasets</a:t>
            </a:r>
          </a:p>
        </p:txBody>
      </p:sp>
      <p:pic>
        <p:nvPicPr>
          <p:cNvPr id="1026" name="Picture 2" descr="20+ Best Image Datasets for Computer Vision [2024]">
            <a:extLst>
              <a:ext uri="{FF2B5EF4-FFF2-40B4-BE49-F238E27FC236}">
                <a16:creationId xmlns:a16="http://schemas.microsoft.com/office/drawing/2014/main" id="{78B04362-1970-5611-01AA-0F6BF3652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585" y="1329812"/>
            <a:ext cx="5206179" cy="419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399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387D-5941-ADF9-431A-5EA57300ADD0}"/>
              </a:ext>
            </a:extLst>
          </p:cNvPr>
          <p:cNvSpPr>
            <a:spLocks noGrp="1"/>
          </p:cNvSpPr>
          <p:nvPr>
            <p:ph type="title"/>
          </p:nvPr>
        </p:nvSpPr>
        <p:spPr>
          <a:xfrm>
            <a:off x="1520345" y="290946"/>
            <a:ext cx="9080616" cy="758536"/>
          </a:xfrm>
        </p:spPr>
        <p:txBody>
          <a:bodyPr/>
          <a:lstStyle/>
          <a:p>
            <a:r>
              <a:rPr lang="en-US" dirty="0">
                <a:cs typeface="Times New Roman" panose="02020603050405020304" pitchFamily="18" charset="0"/>
              </a:rPr>
              <a:t>Datasets</a:t>
            </a:r>
          </a:p>
        </p:txBody>
      </p:sp>
      <p:sp>
        <p:nvSpPr>
          <p:cNvPr id="3" name="Content Placeholder 2">
            <a:extLst>
              <a:ext uri="{FF2B5EF4-FFF2-40B4-BE49-F238E27FC236}">
                <a16:creationId xmlns:a16="http://schemas.microsoft.com/office/drawing/2014/main" id="{8283CE37-03D0-569E-B9EF-95044B1D6480}"/>
              </a:ext>
            </a:extLst>
          </p:cNvPr>
          <p:cNvSpPr>
            <a:spLocks noGrp="1"/>
          </p:cNvSpPr>
          <p:nvPr>
            <p:ph idx="1"/>
          </p:nvPr>
        </p:nvSpPr>
        <p:spPr>
          <a:xfrm>
            <a:off x="489745" y="1138132"/>
            <a:ext cx="11141816" cy="5577299"/>
          </a:xfrm>
        </p:spPr>
        <p:txBody>
          <a:bodyPr>
            <a:normAutofit/>
          </a:bodyPr>
          <a:lstStyle/>
          <a:p>
            <a:pPr marL="342900" indent="-342900">
              <a:buFont typeface="+mj-lt"/>
              <a:buAutoNum type="arabicPeriod"/>
            </a:pPr>
            <a:r>
              <a:rPr lang="en-US" sz="1700" b="1" dirty="0">
                <a:latin typeface="Times New Roman" panose="02020603050405020304" pitchFamily="18" charset="0"/>
                <a:cs typeface="Times New Roman" panose="02020603050405020304" pitchFamily="18" charset="0"/>
              </a:rPr>
              <a:t>MURA Dataset (Musculoskeletal Radiographs)</a:t>
            </a:r>
          </a:p>
          <a:p>
            <a:pPr marL="0" indent="0">
              <a:buNone/>
            </a:pPr>
            <a:r>
              <a:rPr lang="en-US" sz="1700" b="1" dirty="0">
                <a:latin typeface="Times New Roman" panose="02020603050405020304" pitchFamily="18" charset="0"/>
                <a:cs typeface="Times New Roman" panose="02020603050405020304" pitchFamily="18" charset="0"/>
              </a:rPr>
              <a:t>MURA</a:t>
            </a:r>
            <a:r>
              <a:rPr lang="en-US" sz="1700" dirty="0">
                <a:latin typeface="Times New Roman" panose="02020603050405020304" pitchFamily="18" charset="0"/>
                <a:cs typeface="Times New Roman" panose="02020603050405020304" pitchFamily="18" charset="0"/>
              </a:rPr>
              <a:t> (Musculoskeletal Radiographs) is one of the </a:t>
            </a:r>
            <a:r>
              <a:rPr lang="en-US" sz="1700" b="1" dirty="0">
                <a:latin typeface="Times New Roman" panose="02020603050405020304" pitchFamily="18" charset="0"/>
                <a:cs typeface="Times New Roman" panose="02020603050405020304" pitchFamily="18" charset="0"/>
              </a:rPr>
              <a:t>largest publicly available datasets</a:t>
            </a:r>
            <a:r>
              <a:rPr lang="en-US" sz="1700" dirty="0">
                <a:latin typeface="Times New Roman" panose="02020603050405020304" pitchFamily="18" charset="0"/>
                <a:cs typeface="Times New Roman" panose="02020603050405020304" pitchFamily="18" charset="0"/>
              </a:rPr>
              <a:t> of musculoskeletal (bone-related) X-ray images. It was released by </a:t>
            </a:r>
            <a:r>
              <a:rPr lang="en-US" sz="1700" b="1" dirty="0">
                <a:latin typeface="Times New Roman" panose="02020603050405020304" pitchFamily="18" charset="0"/>
                <a:cs typeface="Times New Roman" panose="02020603050405020304" pitchFamily="18" charset="0"/>
              </a:rPr>
              <a:t>Stanford University</a:t>
            </a:r>
            <a:r>
              <a:rPr lang="en-US" sz="1700" dirty="0">
                <a:latin typeface="Times New Roman" panose="02020603050405020304" pitchFamily="18" charset="0"/>
                <a:cs typeface="Times New Roman" panose="02020603050405020304" pitchFamily="18" charset="0"/>
              </a:rPr>
              <a:t> and is widely used in bone fracture and abnormality detection research.</a:t>
            </a:r>
          </a:p>
          <a:p>
            <a:pPr marL="0" indent="0">
              <a:buNone/>
            </a:pPr>
            <a:endParaRPr lang="en-US" sz="17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FontTx/>
              <a:buChar char="•"/>
            </a:pPr>
            <a:r>
              <a:rPr lang="en-US" altLang="en-US" sz="1700" b="1" dirty="0">
                <a:latin typeface="Times New Roman" panose="02020603050405020304" pitchFamily="18" charset="0"/>
                <a:cs typeface="Times New Roman" panose="02020603050405020304" pitchFamily="18" charset="0"/>
              </a:rPr>
              <a:t>Total Images</a:t>
            </a:r>
            <a:r>
              <a:rPr lang="en-US" altLang="en-US" sz="1700" dirty="0">
                <a:latin typeface="Times New Roman" panose="02020603050405020304" pitchFamily="18" charset="0"/>
                <a:cs typeface="Times New Roman" panose="02020603050405020304" pitchFamily="18" charset="0"/>
              </a:rPr>
              <a:t>: 40,561 X-ray images</a:t>
            </a:r>
          </a:p>
          <a:p>
            <a:pPr marL="0" lvl="0" indent="0" eaLnBrk="0" fontAlgn="base" hangingPunct="0">
              <a:lnSpc>
                <a:spcPct val="100000"/>
              </a:lnSpc>
              <a:spcBef>
                <a:spcPct val="0"/>
              </a:spcBef>
              <a:spcAft>
                <a:spcPct val="0"/>
              </a:spcAft>
              <a:buClrTx/>
              <a:buSzTx/>
              <a:buFontTx/>
              <a:buChar char="•"/>
            </a:pPr>
            <a:r>
              <a:rPr lang="en-US" altLang="en-US" sz="1700" b="1" dirty="0">
                <a:latin typeface="Times New Roman" panose="02020603050405020304" pitchFamily="18" charset="0"/>
                <a:cs typeface="Times New Roman" panose="02020603050405020304" pitchFamily="18" charset="0"/>
              </a:rPr>
              <a:t>Patients</a:t>
            </a:r>
            <a:r>
              <a:rPr lang="en-US" altLang="en-US" sz="1700" dirty="0">
                <a:latin typeface="Times New Roman" panose="02020603050405020304" pitchFamily="18" charset="0"/>
                <a:cs typeface="Times New Roman" panose="02020603050405020304" pitchFamily="18" charset="0"/>
              </a:rPr>
              <a:t>: 14,863 individuals</a:t>
            </a:r>
          </a:p>
          <a:p>
            <a:pPr marL="0" lvl="0" indent="0" eaLnBrk="0" fontAlgn="base" hangingPunct="0">
              <a:lnSpc>
                <a:spcPct val="100000"/>
              </a:lnSpc>
              <a:spcBef>
                <a:spcPct val="0"/>
              </a:spcBef>
              <a:spcAft>
                <a:spcPct val="0"/>
              </a:spcAft>
              <a:buClrTx/>
              <a:buSzTx/>
              <a:buFontTx/>
              <a:buChar char="•"/>
            </a:pPr>
            <a:r>
              <a:rPr lang="en-US" altLang="en-US" sz="1700" b="1" dirty="0">
                <a:latin typeface="Times New Roman" panose="02020603050405020304" pitchFamily="18" charset="0"/>
                <a:cs typeface="Times New Roman" panose="02020603050405020304" pitchFamily="18" charset="0"/>
              </a:rPr>
              <a:t>Image Types</a:t>
            </a:r>
            <a:r>
              <a:rPr lang="en-US" altLang="en-US" sz="1700" dirty="0">
                <a:latin typeface="Times New Roman" panose="02020603050405020304" pitchFamily="18" charset="0"/>
                <a:cs typeface="Times New Roman" panose="02020603050405020304" pitchFamily="18" charset="0"/>
              </a:rPr>
              <a:t>: Grayscale radiographs</a:t>
            </a:r>
          </a:p>
          <a:p>
            <a:pPr marL="0" lvl="0" indent="0" eaLnBrk="0" fontAlgn="base" hangingPunct="0">
              <a:lnSpc>
                <a:spcPct val="100000"/>
              </a:lnSpc>
              <a:spcBef>
                <a:spcPct val="0"/>
              </a:spcBef>
              <a:spcAft>
                <a:spcPct val="0"/>
              </a:spcAft>
              <a:buClrTx/>
              <a:buSzTx/>
              <a:buNone/>
            </a:pPr>
            <a:endParaRPr lang="en-US" altLang="en-US" sz="17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None/>
            </a:pPr>
            <a:r>
              <a:rPr lang="en-US" altLang="en-US" sz="1700" b="1" dirty="0">
                <a:latin typeface="Times New Roman" panose="02020603050405020304" pitchFamily="18" charset="0"/>
                <a:cs typeface="Times New Roman" panose="02020603050405020304" pitchFamily="18" charset="0"/>
              </a:rPr>
              <a:t>Body Parts Covered</a:t>
            </a:r>
            <a:r>
              <a:rPr lang="en-US" altLang="en-US" sz="1700" dirty="0">
                <a:latin typeface="Times New Roman" panose="02020603050405020304" pitchFamily="18" charset="0"/>
                <a:cs typeface="Times New Roman" panose="02020603050405020304" pitchFamily="18" charset="0"/>
              </a:rPr>
              <a:t>:</a:t>
            </a:r>
          </a:p>
          <a:p>
            <a:pPr marL="0" lvl="0" indent="0" eaLnBrk="0" fontAlgn="base" hangingPunct="0">
              <a:lnSpc>
                <a:spcPct val="100000"/>
              </a:lnSpc>
              <a:spcBef>
                <a:spcPct val="0"/>
              </a:spcBef>
              <a:spcAft>
                <a:spcPct val="0"/>
              </a:spcAft>
              <a:buClrTx/>
              <a:buSzTx/>
              <a:buFontTx/>
              <a:buChar char="•"/>
            </a:pPr>
            <a:r>
              <a:rPr lang="en-US" altLang="en-US" sz="1700" dirty="0">
                <a:latin typeface="Times New Roman" panose="02020603050405020304" pitchFamily="18" charset="0"/>
                <a:cs typeface="Times New Roman" panose="02020603050405020304" pitchFamily="18" charset="0"/>
              </a:rPr>
              <a:t>Elbow</a:t>
            </a:r>
          </a:p>
          <a:p>
            <a:pPr marL="0" lvl="0" indent="0" eaLnBrk="0" fontAlgn="base" hangingPunct="0">
              <a:lnSpc>
                <a:spcPct val="100000"/>
              </a:lnSpc>
              <a:spcBef>
                <a:spcPct val="0"/>
              </a:spcBef>
              <a:spcAft>
                <a:spcPct val="0"/>
              </a:spcAft>
              <a:buClrTx/>
              <a:buSzTx/>
              <a:buFontTx/>
              <a:buChar char="•"/>
            </a:pPr>
            <a:r>
              <a:rPr lang="en-US" altLang="en-US" sz="1700" dirty="0">
                <a:latin typeface="Times New Roman" panose="02020603050405020304" pitchFamily="18" charset="0"/>
                <a:cs typeface="Times New Roman" panose="02020603050405020304" pitchFamily="18" charset="0"/>
              </a:rPr>
              <a:t>Finger</a:t>
            </a:r>
          </a:p>
          <a:p>
            <a:pPr marL="0" lvl="0" indent="0" eaLnBrk="0" fontAlgn="base" hangingPunct="0">
              <a:lnSpc>
                <a:spcPct val="100000"/>
              </a:lnSpc>
              <a:spcBef>
                <a:spcPct val="0"/>
              </a:spcBef>
              <a:spcAft>
                <a:spcPct val="0"/>
              </a:spcAft>
              <a:buClrTx/>
              <a:buSzTx/>
              <a:buFontTx/>
              <a:buChar char="•"/>
            </a:pPr>
            <a:r>
              <a:rPr lang="en-US" altLang="en-US" sz="1700" dirty="0">
                <a:latin typeface="Times New Roman" panose="02020603050405020304" pitchFamily="18" charset="0"/>
                <a:cs typeface="Times New Roman" panose="02020603050405020304" pitchFamily="18" charset="0"/>
              </a:rPr>
              <a:t>Forearm</a:t>
            </a:r>
          </a:p>
          <a:p>
            <a:pPr marL="0" lvl="0" indent="0" eaLnBrk="0" fontAlgn="base" hangingPunct="0">
              <a:lnSpc>
                <a:spcPct val="100000"/>
              </a:lnSpc>
              <a:spcBef>
                <a:spcPct val="0"/>
              </a:spcBef>
              <a:spcAft>
                <a:spcPct val="0"/>
              </a:spcAft>
              <a:buClrTx/>
              <a:buSzTx/>
              <a:buFontTx/>
              <a:buChar char="•"/>
            </a:pPr>
            <a:r>
              <a:rPr lang="en-US" altLang="en-US" sz="1700" dirty="0">
                <a:latin typeface="Times New Roman" panose="02020603050405020304" pitchFamily="18" charset="0"/>
                <a:cs typeface="Times New Roman" panose="02020603050405020304" pitchFamily="18" charset="0"/>
              </a:rPr>
              <a:t>Hand</a:t>
            </a:r>
          </a:p>
          <a:p>
            <a:pPr marL="0" lvl="0" indent="0" eaLnBrk="0" fontAlgn="base" hangingPunct="0">
              <a:lnSpc>
                <a:spcPct val="100000"/>
              </a:lnSpc>
              <a:spcBef>
                <a:spcPct val="0"/>
              </a:spcBef>
              <a:spcAft>
                <a:spcPct val="0"/>
              </a:spcAft>
              <a:buClrTx/>
              <a:buSzTx/>
              <a:buFontTx/>
              <a:buChar char="•"/>
            </a:pPr>
            <a:r>
              <a:rPr lang="en-US" altLang="en-US" sz="1700" dirty="0">
                <a:latin typeface="Times New Roman" panose="02020603050405020304" pitchFamily="18" charset="0"/>
                <a:cs typeface="Times New Roman" panose="02020603050405020304" pitchFamily="18" charset="0"/>
              </a:rPr>
              <a:t>Humerus</a:t>
            </a:r>
          </a:p>
          <a:p>
            <a:pPr marL="0" lvl="0" indent="0" eaLnBrk="0" fontAlgn="base" hangingPunct="0">
              <a:lnSpc>
                <a:spcPct val="100000"/>
              </a:lnSpc>
              <a:spcBef>
                <a:spcPct val="0"/>
              </a:spcBef>
              <a:spcAft>
                <a:spcPct val="0"/>
              </a:spcAft>
              <a:buClrTx/>
              <a:buSzTx/>
              <a:buFontTx/>
              <a:buChar char="•"/>
            </a:pPr>
            <a:r>
              <a:rPr lang="en-US" altLang="en-US" sz="1700" dirty="0">
                <a:latin typeface="Times New Roman" panose="02020603050405020304" pitchFamily="18" charset="0"/>
                <a:cs typeface="Times New Roman" panose="02020603050405020304" pitchFamily="18" charset="0"/>
              </a:rPr>
              <a:t>Shoulder</a:t>
            </a:r>
          </a:p>
          <a:p>
            <a:pPr marL="0" lvl="0" indent="0" eaLnBrk="0" fontAlgn="base" hangingPunct="0">
              <a:lnSpc>
                <a:spcPct val="100000"/>
              </a:lnSpc>
              <a:spcBef>
                <a:spcPct val="0"/>
              </a:spcBef>
              <a:spcAft>
                <a:spcPct val="0"/>
              </a:spcAft>
              <a:buClrTx/>
              <a:buSzTx/>
              <a:buFontTx/>
              <a:buChar char="•"/>
            </a:pPr>
            <a:r>
              <a:rPr lang="en-US" altLang="en-US" sz="1700" dirty="0">
                <a:latin typeface="Times New Roman" panose="02020603050405020304" pitchFamily="18" charset="0"/>
                <a:cs typeface="Times New Roman" panose="02020603050405020304" pitchFamily="18" charset="0"/>
              </a:rPr>
              <a:t>Wrist</a:t>
            </a:r>
          </a:p>
          <a:p>
            <a:pPr marL="0" lvl="0" indent="0" eaLnBrk="0" fontAlgn="base" hangingPunct="0">
              <a:lnSpc>
                <a:spcPct val="100000"/>
              </a:lnSpc>
              <a:spcBef>
                <a:spcPct val="0"/>
              </a:spcBef>
              <a:spcAft>
                <a:spcPct val="0"/>
              </a:spcAft>
              <a:buClrTx/>
              <a:buSzTx/>
              <a:buFontTx/>
              <a:buChar char="•"/>
            </a:pPr>
            <a:r>
              <a:rPr lang="en-US" altLang="en-US" sz="1700" b="1" dirty="0">
                <a:latin typeface="Times New Roman" panose="02020603050405020304" pitchFamily="18" charset="0"/>
                <a:cs typeface="Times New Roman" panose="02020603050405020304" pitchFamily="18" charset="0"/>
              </a:rPr>
              <a:t>Labels</a:t>
            </a:r>
            <a:r>
              <a:rPr lang="en-US" altLang="en-US" sz="1700" dirty="0">
                <a:latin typeface="Times New Roman" panose="02020603050405020304" pitchFamily="18" charset="0"/>
                <a:cs typeface="Times New Roman" panose="02020603050405020304" pitchFamily="18" charset="0"/>
              </a:rPr>
              <a:t>:</a:t>
            </a:r>
          </a:p>
          <a:p>
            <a:pPr marL="0" lvl="0" indent="0" eaLnBrk="0" fontAlgn="base" hangingPunct="0">
              <a:lnSpc>
                <a:spcPct val="100000"/>
              </a:lnSpc>
              <a:spcBef>
                <a:spcPct val="0"/>
              </a:spcBef>
              <a:spcAft>
                <a:spcPct val="0"/>
              </a:spcAft>
              <a:buClrTx/>
              <a:buSzTx/>
              <a:buFontTx/>
              <a:buChar char="•"/>
            </a:pPr>
            <a:r>
              <a:rPr lang="en-US" altLang="en-US" sz="1700" b="1" dirty="0">
                <a:latin typeface="Times New Roman" panose="02020603050405020304" pitchFamily="18" charset="0"/>
                <a:cs typeface="Times New Roman" panose="02020603050405020304" pitchFamily="18" charset="0"/>
              </a:rPr>
              <a:t>Normal</a:t>
            </a:r>
            <a:endParaRPr lang="en-US" altLang="en-US" sz="17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FontTx/>
              <a:buChar char="•"/>
            </a:pPr>
            <a:r>
              <a:rPr lang="en-US" altLang="en-US" sz="1700" b="1" dirty="0">
                <a:latin typeface="Times New Roman" panose="02020603050405020304" pitchFamily="18" charset="0"/>
                <a:cs typeface="Times New Roman" panose="02020603050405020304" pitchFamily="18" charset="0"/>
              </a:rPr>
              <a:t>Abnormal</a:t>
            </a:r>
            <a:r>
              <a:rPr lang="en-US" altLang="en-US" sz="1700" dirty="0">
                <a:latin typeface="Times New Roman" panose="02020603050405020304" pitchFamily="18" charset="0"/>
                <a:cs typeface="Times New Roman" panose="02020603050405020304" pitchFamily="18" charset="0"/>
              </a:rPr>
              <a:t> (includes fractures, dislocations, lesions, etc.)</a:t>
            </a:r>
          </a:p>
          <a:p>
            <a:pPr marL="0" lvl="0" indent="0" eaLnBrk="0" fontAlgn="base" hangingPunct="0">
              <a:lnSpc>
                <a:spcPct val="100000"/>
              </a:lnSpc>
              <a:spcBef>
                <a:spcPct val="0"/>
              </a:spcBef>
              <a:spcAft>
                <a:spcPct val="0"/>
              </a:spcAft>
              <a:buClrTx/>
              <a:buSzTx/>
              <a:buNone/>
            </a:pPr>
            <a:endParaRPr lang="en-US" altLang="en-US" sz="1700" dirty="0">
              <a:latin typeface="Times New Roman" panose="02020603050405020304" pitchFamily="18" charset="0"/>
              <a:cs typeface="Times New Roman" panose="02020603050405020304" pitchFamily="18" charset="0"/>
            </a:endParaRPr>
          </a:p>
          <a:p>
            <a:pPr marL="0" indent="0">
              <a:buNone/>
            </a:pPr>
            <a:endParaRPr lang="en-US" sz="1700" dirty="0">
              <a:latin typeface="Times New Roman" panose="02020603050405020304" pitchFamily="18" charset="0"/>
              <a:cs typeface="Times New Roman" panose="02020603050405020304" pitchFamily="18" charset="0"/>
            </a:endParaRPr>
          </a:p>
          <a:p>
            <a:pPr marL="0" indent="0">
              <a:buNone/>
            </a:pPr>
            <a:endParaRPr lang="en-US" sz="1700" dirty="0">
              <a:latin typeface="Times New Roman" panose="02020603050405020304" pitchFamily="18" charset="0"/>
              <a:cs typeface="Times New Roman" panose="02020603050405020304" pitchFamily="18" charset="0"/>
            </a:endParaRPr>
          </a:p>
          <a:p>
            <a:pPr marL="0" indent="0">
              <a:buNone/>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806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3F1CBB-FD99-A64B-1A41-CE7DCC800330}"/>
              </a:ext>
            </a:extLst>
          </p:cNvPr>
          <p:cNvSpPr>
            <a:spLocks noGrp="1"/>
          </p:cNvSpPr>
          <p:nvPr>
            <p:ph idx="1"/>
          </p:nvPr>
        </p:nvSpPr>
        <p:spPr>
          <a:xfrm>
            <a:off x="686391" y="1069356"/>
            <a:ext cx="10058400" cy="4050792"/>
          </a:xfrm>
        </p:spPr>
        <p:txBody>
          <a:bodyPr>
            <a:normAutofit/>
          </a:bodyPr>
          <a:lstStyle/>
          <a:p>
            <a:pPr marL="0" indent="0">
              <a:buNone/>
            </a:pPr>
            <a:r>
              <a:rPr lang="en-US" sz="2500" b="1" dirty="0">
                <a:latin typeface="Times New Roman" panose="02020603050405020304" pitchFamily="18" charset="0"/>
                <a:cs typeface="Times New Roman" panose="02020603050405020304" pitchFamily="18" charset="0"/>
              </a:rPr>
              <a:t>Use in Deep Learning:</a:t>
            </a:r>
          </a:p>
          <a:p>
            <a:pPr marL="0" indent="0">
              <a:buNone/>
            </a:pP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Used for </a:t>
            </a:r>
            <a:r>
              <a:rPr lang="en-US" b="1" dirty="0">
                <a:latin typeface="Times New Roman" panose="02020603050405020304" pitchFamily="18" charset="0"/>
                <a:cs typeface="Times New Roman" panose="02020603050405020304" pitchFamily="18" charset="0"/>
              </a:rPr>
              <a:t>binary classification</a:t>
            </a:r>
            <a:r>
              <a:rPr lang="en-US" dirty="0">
                <a:latin typeface="Times New Roman" panose="02020603050405020304" pitchFamily="18" charset="0"/>
                <a:cs typeface="Times New Roman" panose="02020603050405020304" pitchFamily="18" charset="0"/>
              </a:rPr>
              <a:t>: normal vs abnormal.</a:t>
            </a:r>
          </a:p>
          <a:p>
            <a:r>
              <a:rPr lang="en-US" dirty="0">
                <a:latin typeface="Times New Roman" panose="02020603050405020304" pitchFamily="18" charset="0"/>
                <a:cs typeface="Times New Roman" panose="02020603050405020304" pitchFamily="18" charset="0"/>
              </a:rPr>
              <a:t>Also supports </a:t>
            </a:r>
            <a:r>
              <a:rPr lang="en-US" b="1" dirty="0">
                <a:latin typeface="Times New Roman" panose="02020603050405020304" pitchFamily="18" charset="0"/>
                <a:cs typeface="Times New Roman" panose="02020603050405020304" pitchFamily="18" charset="0"/>
              </a:rPr>
              <a:t>multi-label tasks</a:t>
            </a:r>
            <a:r>
              <a:rPr lang="en-US" dirty="0">
                <a:latin typeface="Times New Roman" panose="02020603050405020304" pitchFamily="18" charset="0"/>
                <a:cs typeface="Times New Roman" panose="02020603050405020304" pitchFamily="18" charset="0"/>
              </a:rPr>
              <a:t> and fine-grained abnormality detection.</a:t>
            </a:r>
          </a:p>
          <a:p>
            <a:r>
              <a:rPr lang="en-US" dirty="0">
                <a:latin typeface="Times New Roman" panose="02020603050405020304" pitchFamily="18" charset="0"/>
                <a:cs typeface="Times New Roman" panose="02020603050405020304" pitchFamily="18" charset="0"/>
              </a:rPr>
              <a:t>Suitable for:</a:t>
            </a:r>
          </a:p>
          <a:p>
            <a:pPr lvl="1"/>
            <a:r>
              <a:rPr lang="en-US" dirty="0">
                <a:latin typeface="Times New Roman" panose="02020603050405020304" pitchFamily="18" charset="0"/>
                <a:cs typeface="Times New Roman" panose="02020603050405020304" pitchFamily="18" charset="0"/>
              </a:rPr>
              <a:t>CNNs (e.g., </a:t>
            </a:r>
            <a:r>
              <a:rPr lang="en-US" dirty="0" err="1">
                <a:latin typeface="Times New Roman" panose="02020603050405020304" pitchFamily="18" charset="0"/>
                <a:cs typeface="Times New Roman" panose="02020603050405020304" pitchFamily="18" charset="0"/>
              </a:rPr>
              <a:t>ResNet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DenseNet</a:t>
            </a:r>
            <a:r>
              <a:rPr lang="en-US"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Transfer Learning</a:t>
            </a:r>
          </a:p>
          <a:p>
            <a:pPr lvl="1"/>
            <a:r>
              <a:rPr lang="en-US" dirty="0">
                <a:latin typeface="Times New Roman" panose="02020603050405020304" pitchFamily="18" charset="0"/>
                <a:cs typeface="Times New Roman" panose="02020603050405020304" pitchFamily="18" charset="0"/>
              </a:rPr>
              <a:t>Vision Transformers</a:t>
            </a:r>
          </a:p>
          <a:p>
            <a:pPr lvl="1"/>
            <a:r>
              <a:rPr lang="en-US" dirty="0">
                <a:latin typeface="Times New Roman" panose="02020603050405020304" pitchFamily="18" charset="0"/>
                <a:cs typeface="Times New Roman" panose="02020603050405020304" pitchFamily="18" charset="0"/>
              </a:rPr>
              <a:t>Object Detection (with extra preprocessing)</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930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75B5-6C5C-4BA7-79AF-BAC84D587E8C}"/>
              </a:ext>
            </a:extLst>
          </p:cNvPr>
          <p:cNvSpPr>
            <a:spLocks noGrp="1"/>
          </p:cNvSpPr>
          <p:nvPr>
            <p:ph type="title"/>
          </p:nvPr>
        </p:nvSpPr>
        <p:spPr>
          <a:xfrm>
            <a:off x="1174732" y="437146"/>
            <a:ext cx="9694159" cy="809763"/>
          </a:xfrm>
        </p:spPr>
        <p:txBody>
          <a:bodyPr>
            <a:normAutofit fontScale="90000"/>
          </a:bodyPr>
          <a:lstStyle/>
          <a:p>
            <a:r>
              <a:rPr lang="en-US" sz="5000" dirty="0">
                <a:cs typeface="Times New Roman" panose="02020603050405020304" pitchFamily="18" charset="0"/>
              </a:rPr>
              <a:t>Why MURA is Important</a:t>
            </a:r>
          </a:p>
        </p:txBody>
      </p:sp>
      <p:sp>
        <p:nvSpPr>
          <p:cNvPr id="5" name="TextBox 4">
            <a:extLst>
              <a:ext uri="{FF2B5EF4-FFF2-40B4-BE49-F238E27FC236}">
                <a16:creationId xmlns:a16="http://schemas.microsoft.com/office/drawing/2014/main" id="{8F102EFC-F981-3DA4-B926-9858F03DB212}"/>
              </a:ext>
            </a:extLst>
          </p:cNvPr>
          <p:cNvSpPr txBox="1"/>
          <p:nvPr/>
        </p:nvSpPr>
        <p:spPr>
          <a:xfrm>
            <a:off x="1249813" y="2084758"/>
            <a:ext cx="8357419" cy="2460545"/>
          </a:xfrm>
          <a:prstGeom prst="rect">
            <a:avLst/>
          </a:prstGeom>
          <a:noFill/>
        </p:spPr>
        <p:txBody>
          <a:bodyPr wrap="square">
            <a:spAutoFit/>
          </a:bodyPr>
          <a:lstStyle/>
          <a:p>
            <a:pPr>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High-quality real-world data from hospitals.</a:t>
            </a:r>
          </a:p>
          <a:p>
            <a:pPr>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Large size enables training of deep neural networks.</a:t>
            </a:r>
          </a:p>
          <a:p>
            <a:pPr>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Used in many </a:t>
            </a:r>
            <a:r>
              <a:rPr lang="en-US" sz="2000" b="1" dirty="0">
                <a:latin typeface="Times New Roman" panose="02020603050405020304" pitchFamily="18" charset="0"/>
                <a:cs typeface="Times New Roman" panose="02020603050405020304" pitchFamily="18" charset="0"/>
              </a:rPr>
              <a:t>benchmark studies</a:t>
            </a:r>
            <a:r>
              <a:rPr lang="en-US" sz="2000" dirty="0">
                <a:latin typeface="Times New Roman" panose="02020603050405020304" pitchFamily="18" charset="0"/>
                <a:cs typeface="Times New Roman" panose="02020603050405020304" pitchFamily="18" charset="0"/>
              </a:rPr>
              <a:t> in medical AI.</a:t>
            </a:r>
          </a:p>
          <a:p>
            <a:pPr>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Helps in automating bone abnormality diagnosis.</a:t>
            </a:r>
          </a:p>
        </p:txBody>
      </p:sp>
    </p:spTree>
    <p:extLst>
      <p:ext uri="{BB962C8B-B14F-4D97-AF65-F5344CB8AC3E}">
        <p14:creationId xmlns:p14="http://schemas.microsoft.com/office/powerpoint/2010/main" val="4160005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ED390-CE60-5FA2-2CEA-05D7DBB11DA5}"/>
              </a:ext>
            </a:extLst>
          </p:cNvPr>
          <p:cNvSpPr>
            <a:spLocks noGrp="1"/>
          </p:cNvSpPr>
          <p:nvPr>
            <p:ph idx="1"/>
          </p:nvPr>
        </p:nvSpPr>
        <p:spPr>
          <a:xfrm>
            <a:off x="371758" y="587576"/>
            <a:ext cx="11436784" cy="5823056"/>
          </a:xfrm>
        </p:spPr>
        <p:txBody>
          <a:bodyPr>
            <a:noAutofit/>
          </a:bodyPr>
          <a:lstStyle/>
          <a:p>
            <a:pPr marL="342900" indent="-342900">
              <a:buFont typeface="+mj-lt"/>
              <a:buAutoNum type="arabicPeriod" startAt="2"/>
            </a:pPr>
            <a:r>
              <a:rPr lang="en-US" b="1" dirty="0" err="1">
                <a:latin typeface="Times New Roman" panose="02020603050405020304" pitchFamily="18" charset="0"/>
                <a:cs typeface="Times New Roman" panose="02020603050405020304" pitchFamily="18" charset="0"/>
              </a:rPr>
              <a:t>Roboflow</a:t>
            </a:r>
            <a:r>
              <a:rPr lang="en-US" b="1" dirty="0">
                <a:latin typeface="Times New Roman" panose="02020603050405020304" pitchFamily="18" charset="0"/>
                <a:cs typeface="Times New Roman" panose="02020603050405020304" pitchFamily="18" charset="0"/>
              </a:rPr>
              <a:t> Bone Fracture Dataset</a:t>
            </a:r>
          </a:p>
          <a:p>
            <a:pPr marL="0" indent="0">
              <a:buNone/>
            </a:pPr>
            <a:r>
              <a:rPr lang="en-US" sz="1800" dirty="0">
                <a:latin typeface="Times New Roman" panose="02020603050405020304" pitchFamily="18" charset="0"/>
                <a:cs typeface="Times New Roman" panose="02020603050405020304" pitchFamily="18" charset="0"/>
              </a:rPr>
              <a:t>The </a:t>
            </a:r>
            <a:r>
              <a:rPr lang="en-US" sz="1800" b="1" dirty="0" err="1">
                <a:latin typeface="Times New Roman" panose="02020603050405020304" pitchFamily="18" charset="0"/>
                <a:cs typeface="Times New Roman" panose="02020603050405020304" pitchFamily="18" charset="0"/>
              </a:rPr>
              <a:t>Roboflow</a:t>
            </a:r>
            <a:r>
              <a:rPr lang="en-US" sz="1800" b="1" dirty="0">
                <a:latin typeface="Times New Roman" panose="02020603050405020304" pitchFamily="18" charset="0"/>
                <a:cs typeface="Times New Roman" panose="02020603050405020304" pitchFamily="18" charset="0"/>
              </a:rPr>
              <a:t> Bone Fracture Dataset</a:t>
            </a:r>
            <a:r>
              <a:rPr lang="en-US" sz="1800" dirty="0">
                <a:latin typeface="Times New Roman" panose="02020603050405020304" pitchFamily="18" charset="0"/>
                <a:cs typeface="Times New Roman" panose="02020603050405020304" pitchFamily="18" charset="0"/>
              </a:rPr>
              <a:t> is a publicly available X-ray dataset designed for </a:t>
            </a:r>
            <a:r>
              <a:rPr lang="en-US" sz="1800" b="1" dirty="0">
                <a:latin typeface="Times New Roman" panose="02020603050405020304" pitchFamily="18" charset="0"/>
                <a:cs typeface="Times New Roman" panose="02020603050405020304" pitchFamily="18" charset="0"/>
              </a:rPr>
              <a:t>object detection tasks</a:t>
            </a:r>
            <a:r>
              <a:rPr lang="en-US" sz="1800" dirty="0">
                <a:latin typeface="Times New Roman" panose="02020603050405020304" pitchFamily="18" charset="0"/>
                <a:cs typeface="Times New Roman" panose="02020603050405020304" pitchFamily="18" charset="0"/>
              </a:rPr>
              <a:t>, particularly bone fracture localization. It is part of the </a:t>
            </a:r>
            <a:r>
              <a:rPr lang="en-US" sz="1800" b="1" dirty="0" err="1">
                <a:latin typeface="Times New Roman" panose="02020603050405020304" pitchFamily="18" charset="0"/>
                <a:cs typeface="Times New Roman" panose="02020603050405020304" pitchFamily="18" charset="0"/>
              </a:rPr>
              <a:t>Roboflow</a:t>
            </a:r>
            <a:r>
              <a:rPr lang="en-US" sz="1800" b="1" dirty="0">
                <a:latin typeface="Times New Roman" panose="02020603050405020304" pitchFamily="18" charset="0"/>
                <a:cs typeface="Times New Roman" panose="02020603050405020304" pitchFamily="18" charset="0"/>
              </a:rPr>
              <a:t> 100</a:t>
            </a:r>
            <a:r>
              <a:rPr lang="en-US" sz="1800" dirty="0">
                <a:latin typeface="Times New Roman" panose="02020603050405020304" pitchFamily="18" charset="0"/>
                <a:cs typeface="Times New Roman" panose="02020603050405020304" pitchFamily="18" charset="0"/>
              </a:rPr>
              <a:t> benchmark and is curated for training and evaluating models like YOLO, Faster R-CNN, and SSD.</a:t>
            </a:r>
          </a:p>
          <a:p>
            <a:pPr marL="0" indent="0">
              <a:buNone/>
            </a:pPr>
            <a:endParaRPr lang="en-US" sz="18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FontTx/>
              <a:buChar char="•"/>
            </a:pPr>
            <a:r>
              <a:rPr lang="en-US" altLang="en-US" sz="1800" b="1" dirty="0">
                <a:latin typeface="Times New Roman" panose="02020603050405020304" pitchFamily="18" charset="0"/>
                <a:cs typeface="Times New Roman" panose="02020603050405020304" pitchFamily="18" charset="0"/>
              </a:rPr>
              <a:t>Total Images</a:t>
            </a:r>
            <a:r>
              <a:rPr lang="en-US" altLang="en-US" sz="1800" dirty="0">
                <a:latin typeface="Times New Roman" panose="02020603050405020304" pitchFamily="18" charset="0"/>
                <a:cs typeface="Times New Roman" panose="02020603050405020304" pitchFamily="18" charset="0"/>
              </a:rPr>
              <a:t>: 458 X-ray images</a:t>
            </a:r>
          </a:p>
          <a:p>
            <a:pPr marL="0" lvl="0" indent="0" eaLnBrk="0" fontAlgn="base" hangingPunct="0">
              <a:lnSpc>
                <a:spcPct val="100000"/>
              </a:lnSpc>
              <a:spcBef>
                <a:spcPct val="0"/>
              </a:spcBef>
              <a:spcAft>
                <a:spcPct val="0"/>
              </a:spcAft>
              <a:buClrTx/>
              <a:buSzTx/>
              <a:buFontTx/>
              <a:buChar char="•"/>
            </a:pPr>
            <a:r>
              <a:rPr lang="en-US" altLang="en-US" sz="1800" b="1" dirty="0">
                <a:latin typeface="Times New Roman" panose="02020603050405020304" pitchFamily="18" charset="0"/>
                <a:cs typeface="Times New Roman" panose="02020603050405020304" pitchFamily="18" charset="0"/>
              </a:rPr>
              <a:t>Annotations</a:t>
            </a:r>
            <a:r>
              <a:rPr lang="en-US" altLang="en-US" sz="1800" dirty="0">
                <a:latin typeface="Times New Roman" panose="02020603050405020304" pitchFamily="18" charset="0"/>
                <a:cs typeface="Times New Roman" panose="02020603050405020304" pitchFamily="18" charset="0"/>
              </a:rPr>
              <a:t>: Bounding boxes (YOLO, COCO formats)</a:t>
            </a:r>
          </a:p>
          <a:p>
            <a:pPr marL="0" lvl="0" indent="0" eaLnBrk="0" fontAlgn="base" hangingPunct="0">
              <a:lnSpc>
                <a:spcPct val="100000"/>
              </a:lnSpc>
              <a:spcBef>
                <a:spcPct val="0"/>
              </a:spcBef>
              <a:spcAft>
                <a:spcPct val="0"/>
              </a:spcAft>
              <a:buClrTx/>
              <a:buSzTx/>
              <a:buFontTx/>
              <a:buChar char="•"/>
            </a:pPr>
            <a:r>
              <a:rPr lang="en-US" altLang="en-US" sz="1800" b="1" dirty="0">
                <a:latin typeface="Times New Roman" panose="02020603050405020304" pitchFamily="18" charset="0"/>
                <a:cs typeface="Times New Roman" panose="02020603050405020304" pitchFamily="18" charset="0"/>
              </a:rPr>
              <a:t>Image Size</a:t>
            </a:r>
            <a:r>
              <a:rPr lang="en-US" altLang="en-US" sz="1800" dirty="0">
                <a:latin typeface="Times New Roman" panose="02020603050405020304" pitchFamily="18" charset="0"/>
                <a:cs typeface="Times New Roman" panose="02020603050405020304" pitchFamily="18" charset="0"/>
              </a:rPr>
              <a:t>: 640 × 640 (preprocessed and resized)</a:t>
            </a:r>
          </a:p>
          <a:p>
            <a:pPr marL="0" lvl="0" indent="0" eaLnBrk="0" fontAlgn="base" hangingPunct="0">
              <a:lnSpc>
                <a:spcPct val="100000"/>
              </a:lnSpc>
              <a:spcBef>
                <a:spcPct val="0"/>
              </a:spcBef>
              <a:spcAft>
                <a:spcPct val="0"/>
              </a:spcAft>
              <a:buClrTx/>
              <a:buSzTx/>
              <a:buFontTx/>
              <a:buChar char="•"/>
            </a:pPr>
            <a:r>
              <a:rPr lang="en-US" altLang="en-US" sz="1800" b="1" dirty="0">
                <a:latin typeface="Times New Roman" panose="02020603050405020304" pitchFamily="18" charset="0"/>
                <a:cs typeface="Times New Roman" panose="02020603050405020304" pitchFamily="18" charset="0"/>
              </a:rPr>
              <a:t>Classes</a:t>
            </a:r>
            <a:r>
              <a:rPr lang="en-US" altLang="en-US" sz="1800" dirty="0">
                <a:latin typeface="Times New Roman" panose="02020603050405020304" pitchFamily="18" charset="0"/>
                <a:cs typeface="Times New Roman" panose="02020603050405020304" pitchFamily="18" charset="0"/>
              </a:rPr>
              <a:t>:</a:t>
            </a:r>
          </a:p>
          <a:p>
            <a:pPr marL="0" lvl="0" indent="0" eaLnBrk="0" fontAlgn="base" hangingPunct="0">
              <a:lnSpc>
                <a:spcPct val="100000"/>
              </a:lnSpc>
              <a:spcBef>
                <a:spcPct val="0"/>
              </a:spcBef>
              <a:spcAft>
                <a:spcPct val="0"/>
              </a:spcAft>
              <a:buClrTx/>
              <a:buSzTx/>
              <a:buFontTx/>
              <a:buChar char="•"/>
            </a:pPr>
            <a:r>
              <a:rPr lang="en-US" altLang="en-US" sz="1800" dirty="0">
                <a:latin typeface="Times New Roman" panose="02020603050405020304" pitchFamily="18" charset="0"/>
                <a:cs typeface="Times New Roman" panose="02020603050405020304" pitchFamily="18" charset="0"/>
              </a:rPr>
              <a:t>angle</a:t>
            </a:r>
          </a:p>
          <a:p>
            <a:pPr marL="0" lvl="0" indent="0" eaLnBrk="0" fontAlgn="base" hangingPunct="0">
              <a:lnSpc>
                <a:spcPct val="100000"/>
              </a:lnSpc>
              <a:spcBef>
                <a:spcPct val="0"/>
              </a:spcBef>
              <a:spcAft>
                <a:spcPct val="0"/>
              </a:spcAft>
              <a:buClrTx/>
              <a:buSzTx/>
              <a:buFontTx/>
              <a:buChar char="•"/>
            </a:pPr>
            <a:r>
              <a:rPr lang="en-US" altLang="en-US" sz="1800" dirty="0">
                <a:latin typeface="Times New Roman" panose="02020603050405020304" pitchFamily="18" charset="0"/>
                <a:cs typeface="Times New Roman" panose="02020603050405020304" pitchFamily="18" charset="0"/>
              </a:rPr>
              <a:t>fracture line</a:t>
            </a:r>
          </a:p>
          <a:p>
            <a:pPr marL="0" lvl="0" indent="0" eaLnBrk="0" fontAlgn="base" hangingPunct="0">
              <a:lnSpc>
                <a:spcPct val="100000"/>
              </a:lnSpc>
              <a:spcBef>
                <a:spcPct val="0"/>
              </a:spcBef>
              <a:spcAft>
                <a:spcPct val="0"/>
              </a:spcAft>
              <a:buClrTx/>
              <a:buSzTx/>
              <a:buFontTx/>
              <a:buChar char="•"/>
            </a:pPr>
            <a:r>
              <a:rPr lang="en-US" altLang="en-US" sz="1800" dirty="0" err="1">
                <a:latin typeface="Times New Roman" panose="02020603050405020304" pitchFamily="18" charset="0"/>
                <a:cs typeface="Times New Roman" panose="02020603050405020304" pitchFamily="18" charset="0"/>
              </a:rPr>
              <a:t>messed_up_angle</a:t>
            </a:r>
            <a:endParaRPr lang="en-US" altLang="en-US" sz="18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ClrTx/>
              <a:buSzTx/>
              <a:buNone/>
            </a:pPr>
            <a:endParaRPr lang="en-US" alt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Data Split:</a:t>
            </a:r>
          </a:p>
          <a:p>
            <a:r>
              <a:rPr lang="en-US" sz="1800" b="1" dirty="0">
                <a:latin typeface="Times New Roman" panose="02020603050405020304" pitchFamily="18" charset="0"/>
                <a:cs typeface="Times New Roman" panose="02020603050405020304" pitchFamily="18" charset="0"/>
              </a:rPr>
              <a:t>Training Set</a:t>
            </a:r>
            <a:r>
              <a:rPr lang="en-US" sz="1800" dirty="0">
                <a:latin typeface="Times New Roman" panose="02020603050405020304" pitchFamily="18" charset="0"/>
                <a:cs typeface="Times New Roman" panose="02020603050405020304" pitchFamily="18" charset="0"/>
              </a:rPr>
              <a:t>: 71% (≈ 326 images)</a:t>
            </a:r>
          </a:p>
          <a:p>
            <a:r>
              <a:rPr lang="en-US" sz="1800" b="1" dirty="0">
                <a:latin typeface="Times New Roman" panose="02020603050405020304" pitchFamily="18" charset="0"/>
                <a:cs typeface="Times New Roman" panose="02020603050405020304" pitchFamily="18" charset="0"/>
              </a:rPr>
              <a:t>Validation Set</a:t>
            </a:r>
            <a:r>
              <a:rPr lang="en-US" sz="1800" dirty="0">
                <a:latin typeface="Times New Roman" panose="02020603050405020304" pitchFamily="18" charset="0"/>
                <a:cs typeface="Times New Roman" panose="02020603050405020304" pitchFamily="18" charset="0"/>
              </a:rPr>
              <a:t>: 19% (≈ 88 images)</a:t>
            </a:r>
          </a:p>
          <a:p>
            <a:r>
              <a:rPr lang="en-US" sz="1800" b="1" dirty="0">
                <a:latin typeface="Times New Roman" panose="02020603050405020304" pitchFamily="18" charset="0"/>
                <a:cs typeface="Times New Roman" panose="02020603050405020304" pitchFamily="18" charset="0"/>
              </a:rPr>
              <a:t>Test Set</a:t>
            </a:r>
            <a:r>
              <a:rPr lang="en-US" sz="1800" dirty="0">
                <a:latin typeface="Times New Roman" panose="02020603050405020304" pitchFamily="18" charset="0"/>
                <a:cs typeface="Times New Roman" panose="02020603050405020304" pitchFamily="18" charset="0"/>
              </a:rPr>
              <a:t>: 10% (≈ 44 images)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5728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765A4-6E57-1DD6-C01A-66DC8CDD20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AB1137-99F1-5383-D568-C064EFA8A045}"/>
              </a:ext>
            </a:extLst>
          </p:cNvPr>
          <p:cNvSpPr>
            <a:spLocks noGrp="1"/>
          </p:cNvSpPr>
          <p:nvPr>
            <p:ph idx="1"/>
          </p:nvPr>
        </p:nvSpPr>
        <p:spPr>
          <a:xfrm>
            <a:off x="371758" y="587576"/>
            <a:ext cx="11436784" cy="5823056"/>
          </a:xfrm>
        </p:spPr>
        <p:txBody>
          <a:bodyPr>
            <a:noAutofit/>
          </a:bodyPr>
          <a:lstStyle/>
          <a:p>
            <a:pPr marL="342900" indent="-342900" algn="just">
              <a:buFont typeface="+mj-lt"/>
              <a:buAutoNum type="arabicPeriod" startAt="3"/>
            </a:pPr>
            <a:r>
              <a:rPr lang="en-US" b="1" dirty="0">
                <a:latin typeface="Times New Roman" panose="02020603050405020304" pitchFamily="18" charset="0"/>
                <a:cs typeface="Times New Roman" panose="02020603050405020304" pitchFamily="18" charset="0"/>
              </a:rPr>
              <a:t>FracAtlas Bone Fracture Dataset</a:t>
            </a:r>
          </a:p>
          <a:p>
            <a:pPr marL="0" indent="0" algn="just">
              <a:buNone/>
            </a:pPr>
            <a:r>
              <a:rPr lang="en-US" dirty="0">
                <a:latin typeface="Times New Roman" panose="02020603050405020304" pitchFamily="18" charset="0"/>
                <a:cs typeface="Times New Roman" panose="02020603050405020304" pitchFamily="18" charset="0"/>
              </a:rPr>
              <a:t>The FracAtlas Bone Fracture Dataset is a publicly available, expertly annotated X-ray dataset designed for both object detection and classification tasks in the medical imaging domain, particularly focusing on upper limb fractures. It is curated to support deep learning model development for fracture identification, localization, and severity classification.</a:t>
            </a:r>
          </a:p>
          <a:p>
            <a:pPr marL="0" indent="0" algn="just">
              <a:buNone/>
            </a:pPr>
            <a:endParaRPr lang="en-US" dirty="0">
              <a:latin typeface="Times New Roman" panose="02020603050405020304" pitchFamily="18" charset="0"/>
              <a:cs typeface="Times New Roman" panose="02020603050405020304" pitchFamily="18" charset="0"/>
            </a:endParaRPr>
          </a:p>
          <a:p>
            <a:pPr marL="0" lvl="0" indent="0" algn="just" eaLnBrk="0" fontAlgn="base" hangingPunct="0">
              <a:spcBef>
                <a:spcPct val="0"/>
              </a:spcBef>
              <a:spcAft>
                <a:spcPct val="0"/>
              </a:spcAft>
              <a:buClrTx/>
              <a:buNone/>
            </a:pPr>
            <a:r>
              <a:rPr lang="en-US" altLang="en-US" b="1" dirty="0">
                <a:solidFill>
                  <a:schemeClr val="tx1"/>
                </a:solidFill>
                <a:latin typeface="Times New Roman" panose="02020603050405020304" pitchFamily="18" charset="0"/>
                <a:cs typeface="Times New Roman" panose="02020603050405020304" pitchFamily="18" charset="0"/>
              </a:rPr>
              <a:t>Total Images:</a:t>
            </a:r>
            <a:r>
              <a:rPr lang="en-US" altLang="en-US" dirty="0">
                <a:solidFill>
                  <a:schemeClr val="tx1"/>
                </a:solidFill>
                <a:latin typeface="Times New Roman" panose="02020603050405020304" pitchFamily="18" charset="0"/>
                <a:cs typeface="Times New Roman" panose="02020603050405020304" pitchFamily="18" charset="0"/>
              </a:rPr>
              <a:t> 4,083 upper limb X-ray images</a:t>
            </a:r>
          </a:p>
          <a:p>
            <a:pPr marL="0" lvl="0" indent="0" algn="just" eaLnBrk="0" fontAlgn="base" hangingPunct="0">
              <a:spcBef>
                <a:spcPct val="0"/>
              </a:spcBef>
              <a:spcAft>
                <a:spcPct val="0"/>
              </a:spcAft>
              <a:buClrTx/>
              <a:buNone/>
            </a:pPr>
            <a:r>
              <a:rPr lang="en-US" altLang="en-US" b="1" dirty="0">
                <a:solidFill>
                  <a:schemeClr val="tx1"/>
                </a:solidFill>
                <a:latin typeface="Times New Roman" panose="02020603050405020304" pitchFamily="18" charset="0"/>
                <a:cs typeface="Times New Roman" panose="02020603050405020304" pitchFamily="18" charset="0"/>
              </a:rPr>
              <a:t>Annotations:</a:t>
            </a:r>
            <a:endParaRPr lang="en-US" altLang="en-US" dirty="0">
              <a:solidFill>
                <a:schemeClr val="tx1"/>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Object Detection: Bounding boxes in YOLO format</a:t>
            </a:r>
          </a:p>
          <a:p>
            <a:pPr algn="just" eaLnBrk="0" fontAlgn="base" hangingPunct="0">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Classification: Image-level labels (e.g., Fractured vs Non-Fractured, Fracture type)</a:t>
            </a:r>
          </a:p>
          <a:p>
            <a:pPr marL="0" lvl="0" indent="0" algn="just" eaLnBrk="0" fontAlgn="base" hangingPunct="0">
              <a:spcBef>
                <a:spcPct val="0"/>
              </a:spcBef>
              <a:spcAft>
                <a:spcPct val="0"/>
              </a:spcAft>
              <a:buClrTx/>
              <a:buNone/>
            </a:pPr>
            <a:r>
              <a:rPr lang="en-US" altLang="en-US" b="1" dirty="0">
                <a:solidFill>
                  <a:schemeClr val="tx1"/>
                </a:solidFill>
                <a:latin typeface="Times New Roman" panose="02020603050405020304" pitchFamily="18" charset="0"/>
                <a:cs typeface="Times New Roman" panose="02020603050405020304" pitchFamily="18" charset="0"/>
              </a:rPr>
              <a:t>Image Size:</a:t>
            </a:r>
            <a:r>
              <a:rPr lang="en-US" altLang="en-US" dirty="0">
                <a:solidFill>
                  <a:schemeClr val="tx1"/>
                </a:solidFill>
                <a:latin typeface="Times New Roman" panose="02020603050405020304" pitchFamily="18" charset="0"/>
                <a:cs typeface="Times New Roman" panose="02020603050405020304" pitchFamily="18" charset="0"/>
              </a:rPr>
              <a:t> Varies (raw clinical resolutions), typically preprocessed to 512×512 or 640×640 for training</a:t>
            </a:r>
          </a:p>
          <a:p>
            <a:pPr marL="0" lvl="0" indent="0" algn="just" eaLnBrk="0" fontAlgn="base" hangingPunct="0">
              <a:spcBef>
                <a:spcPct val="0"/>
              </a:spcBef>
              <a:spcAft>
                <a:spcPct val="0"/>
              </a:spcAft>
              <a:buClrTx/>
              <a:buNone/>
            </a:pPr>
            <a:r>
              <a:rPr lang="en-US" altLang="en-US" b="1" dirty="0">
                <a:solidFill>
                  <a:schemeClr val="tx1"/>
                </a:solidFill>
                <a:latin typeface="Times New Roman" panose="02020603050405020304" pitchFamily="18" charset="0"/>
                <a:cs typeface="Times New Roman" panose="02020603050405020304" pitchFamily="18" charset="0"/>
              </a:rPr>
              <a:t>Classes (Detection):</a:t>
            </a:r>
            <a:endParaRPr lang="en-US" altLang="en-US" dirty="0">
              <a:solidFill>
                <a:schemeClr val="tx1"/>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Elbow Positive</a:t>
            </a:r>
          </a:p>
          <a:p>
            <a:pPr algn="just" eaLnBrk="0" fontAlgn="base" hangingPunct="0">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Fingers Positive</a:t>
            </a:r>
          </a:p>
          <a:p>
            <a:pPr algn="just" eaLnBrk="0" fontAlgn="base" hangingPunct="0">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Forearm Fracture</a:t>
            </a:r>
          </a:p>
          <a:p>
            <a:pPr algn="just" eaLnBrk="0" fontAlgn="base" hangingPunct="0">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Humerus Fracture</a:t>
            </a:r>
          </a:p>
          <a:p>
            <a:pPr algn="just" eaLnBrk="0" fontAlgn="base" hangingPunct="0">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Shoulder Fracture</a:t>
            </a:r>
          </a:p>
          <a:p>
            <a:pPr algn="just" eaLnBrk="0" fontAlgn="base" hangingPunct="0">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Wrist Positive</a:t>
            </a:r>
          </a:p>
          <a:p>
            <a:pPr marL="0" lvl="0" indent="0" algn="just" eaLnBrk="0" fontAlgn="base" hangingPunct="0">
              <a:spcBef>
                <a:spcPct val="0"/>
              </a:spcBef>
              <a:spcAft>
                <a:spcPct val="0"/>
              </a:spcAft>
              <a:buClrTx/>
              <a:buNone/>
            </a:pPr>
            <a:r>
              <a:rPr lang="en-US" altLang="en-US" b="1" dirty="0">
                <a:solidFill>
                  <a:schemeClr val="tx1"/>
                </a:solidFill>
                <a:latin typeface="Times New Roman" panose="02020603050405020304" pitchFamily="18" charset="0"/>
                <a:cs typeface="Times New Roman" panose="02020603050405020304" pitchFamily="18" charset="0"/>
              </a:rPr>
              <a:t>Fracture Types (Classification):</a:t>
            </a:r>
            <a:endParaRPr lang="en-US" altLang="en-US" dirty="0">
              <a:solidFill>
                <a:schemeClr val="tx1"/>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Fractured</a:t>
            </a:r>
          </a:p>
          <a:p>
            <a:pPr algn="just" eaLnBrk="0" fontAlgn="base" hangingPunct="0">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Non-Fractured</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0454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D848AF-69C3-D702-F315-ABC2B2FC4199}"/>
              </a:ext>
            </a:extLst>
          </p:cNvPr>
          <p:cNvSpPr>
            <a:spLocks noGrp="1"/>
          </p:cNvSpPr>
          <p:nvPr>
            <p:ph type="title"/>
          </p:nvPr>
        </p:nvSpPr>
        <p:spPr>
          <a:xfrm>
            <a:off x="853833" y="2646950"/>
            <a:ext cx="4486656" cy="1141497"/>
          </a:xfrm>
        </p:spPr>
        <p:txBody>
          <a:bodyPr/>
          <a:lstStyle/>
          <a:p>
            <a:r>
              <a:rPr lang="en-US" dirty="0">
                <a:solidFill>
                  <a:schemeClr val="tx1"/>
                </a:solidFill>
              </a:rPr>
              <a:t>Proposed models</a:t>
            </a:r>
          </a:p>
        </p:txBody>
      </p:sp>
      <p:pic>
        <p:nvPicPr>
          <p:cNvPr id="6148" name="Picture 4" descr="The Feature Ambiguity Mitigate Operator model helps improve bone fracture  detection on X-ray radiograph | Scientific Reports">
            <a:extLst>
              <a:ext uri="{FF2B5EF4-FFF2-40B4-BE49-F238E27FC236}">
                <a16:creationId xmlns:a16="http://schemas.microsoft.com/office/drawing/2014/main" id="{6C3AC98E-DEAC-630C-AD86-F1F1FED0B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427" y="1130161"/>
            <a:ext cx="5187897" cy="483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46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C5F9-381C-207D-1B69-85DC97103C63}"/>
              </a:ext>
            </a:extLst>
          </p:cNvPr>
          <p:cNvSpPr>
            <a:spLocks noGrp="1"/>
          </p:cNvSpPr>
          <p:nvPr>
            <p:ph type="title"/>
          </p:nvPr>
        </p:nvSpPr>
        <p:spPr>
          <a:xfrm>
            <a:off x="962625" y="250213"/>
            <a:ext cx="10058400" cy="955964"/>
          </a:xfrm>
        </p:spPr>
        <p:txBody>
          <a:bodyPr>
            <a:normAutofit fontScale="90000"/>
          </a:bodyPr>
          <a:lstStyle/>
          <a:p>
            <a:r>
              <a:rPr lang="en-US" sz="5000" dirty="0">
                <a:cs typeface="Times New Roman" panose="02020603050405020304" pitchFamily="18" charset="0"/>
              </a:rPr>
              <a:t>Proposed Models</a:t>
            </a:r>
          </a:p>
        </p:txBody>
      </p:sp>
      <p:sp>
        <p:nvSpPr>
          <p:cNvPr id="3" name="Content Placeholder 2">
            <a:extLst>
              <a:ext uri="{FF2B5EF4-FFF2-40B4-BE49-F238E27FC236}">
                <a16:creationId xmlns:a16="http://schemas.microsoft.com/office/drawing/2014/main" id="{51D51325-DDFF-C871-77F8-C33F2A5028E1}"/>
              </a:ext>
            </a:extLst>
          </p:cNvPr>
          <p:cNvSpPr>
            <a:spLocks noGrp="1"/>
          </p:cNvSpPr>
          <p:nvPr>
            <p:ph idx="1"/>
          </p:nvPr>
        </p:nvSpPr>
        <p:spPr>
          <a:xfrm>
            <a:off x="627394" y="1601031"/>
            <a:ext cx="10728863" cy="4050792"/>
          </a:xfrm>
        </p:spPr>
        <p:txBody>
          <a:bodyPr>
            <a:normAutofit/>
          </a:bodyPr>
          <a:lstStyle/>
          <a:p>
            <a:pPr marL="0" indent="0" algn="just">
              <a:buNone/>
            </a:pPr>
            <a:r>
              <a:rPr lang="en-US" sz="2200" b="1" dirty="0">
                <a:latin typeface="Times New Roman" panose="02020603050405020304" pitchFamily="18" charset="0"/>
                <a:cs typeface="Times New Roman" panose="02020603050405020304" pitchFamily="18" charset="0"/>
              </a:rPr>
              <a:t>Hybrid Models</a:t>
            </a:r>
          </a:p>
          <a:p>
            <a:pPr marL="0" indent="0" algn="just">
              <a:buNone/>
            </a:pPr>
            <a:endParaRPr lang="en-US" sz="1900" b="1" dirty="0">
              <a:latin typeface="Times New Roman" panose="02020603050405020304" pitchFamily="18" charset="0"/>
              <a:cs typeface="Times New Roman" panose="02020603050405020304" pitchFamily="18" charset="0"/>
            </a:endParaRPr>
          </a:p>
          <a:p>
            <a:pPr marL="457200" indent="-457200" algn="just">
              <a:buAutoNum type="arabicPeriod"/>
            </a:pPr>
            <a:r>
              <a:rPr lang="en-US" sz="1900" b="1" dirty="0">
                <a:latin typeface="Times New Roman" panose="02020603050405020304" pitchFamily="18" charset="0"/>
                <a:cs typeface="Times New Roman" panose="02020603050405020304" pitchFamily="18" charset="0"/>
              </a:rPr>
              <a:t>YoloV8 + Swin Transformer</a:t>
            </a:r>
          </a:p>
          <a:p>
            <a:pPr marL="0" indent="0" algn="just">
              <a:buNone/>
            </a:pPr>
            <a:r>
              <a:rPr lang="en-US" sz="1900" dirty="0">
                <a:latin typeface="Times New Roman" panose="02020603050405020304" pitchFamily="18" charset="0"/>
                <a:cs typeface="Times New Roman" panose="02020603050405020304" pitchFamily="18" charset="0"/>
              </a:rPr>
              <a:t>YOLO + Swin Transformer is a </a:t>
            </a:r>
            <a:r>
              <a:rPr lang="en-US" sz="1900" b="1" dirty="0">
                <a:latin typeface="Times New Roman" panose="02020603050405020304" pitchFamily="18" charset="0"/>
                <a:cs typeface="Times New Roman" panose="02020603050405020304" pitchFamily="18" charset="0"/>
              </a:rPr>
              <a:t>hybrid deep learning architecture</a:t>
            </a:r>
            <a:r>
              <a:rPr lang="en-US" sz="1900" dirty="0">
                <a:latin typeface="Times New Roman" panose="02020603050405020304" pitchFamily="18" charset="0"/>
                <a:cs typeface="Times New Roman" panose="02020603050405020304" pitchFamily="18" charset="0"/>
              </a:rPr>
              <a:t> that combines the </a:t>
            </a:r>
            <a:r>
              <a:rPr lang="en-US" sz="1900" b="1" dirty="0">
                <a:latin typeface="Times New Roman" panose="02020603050405020304" pitchFamily="18" charset="0"/>
                <a:cs typeface="Times New Roman" panose="02020603050405020304" pitchFamily="18" charset="0"/>
              </a:rPr>
              <a:t>object detection power of YOLO (You Only Look Once)</a:t>
            </a:r>
            <a:r>
              <a:rPr lang="en-US" sz="1900" dirty="0">
                <a:latin typeface="Times New Roman" panose="02020603050405020304" pitchFamily="18" charset="0"/>
                <a:cs typeface="Times New Roman" panose="02020603050405020304" pitchFamily="18" charset="0"/>
              </a:rPr>
              <a:t> with the </a:t>
            </a:r>
            <a:r>
              <a:rPr lang="en-US" sz="1900" b="1" dirty="0">
                <a:latin typeface="Times New Roman" panose="02020603050405020304" pitchFamily="18" charset="0"/>
                <a:cs typeface="Times New Roman" panose="02020603050405020304" pitchFamily="18" charset="0"/>
              </a:rPr>
              <a:t>advanced feature extraction capabilities of Swin Transformer</a:t>
            </a:r>
            <a:r>
              <a:rPr lang="en-US" sz="1900" dirty="0">
                <a:latin typeface="Times New Roman" panose="02020603050405020304" pitchFamily="18" charset="0"/>
                <a:cs typeface="Times New Roman" panose="02020603050405020304" pitchFamily="18" charset="0"/>
              </a:rPr>
              <a:t>, a modern convolutional neural network inspired by Transformer-like designs.</a:t>
            </a:r>
          </a:p>
          <a:p>
            <a:pPr marL="0" indent="0" algn="just">
              <a:buNone/>
            </a:pPr>
            <a:endParaRPr lang="en-US" sz="1900" dirty="0">
              <a:latin typeface="Times New Roman" panose="02020603050405020304" pitchFamily="18" charset="0"/>
              <a:cs typeface="Times New Roman" panose="02020603050405020304" pitchFamily="18" charset="0"/>
            </a:endParaRPr>
          </a:p>
          <a:p>
            <a:pPr algn="just"/>
            <a:r>
              <a:rPr lang="en-US" sz="1900" b="1" dirty="0">
                <a:latin typeface="Times New Roman" panose="02020603050405020304" pitchFamily="18" charset="0"/>
                <a:cs typeface="Times New Roman" panose="02020603050405020304" pitchFamily="18" charset="0"/>
              </a:rPr>
              <a:t>YOLO</a:t>
            </a:r>
            <a:r>
              <a:rPr lang="en-US" sz="1900" dirty="0">
                <a:latin typeface="Times New Roman" panose="02020603050405020304" pitchFamily="18" charset="0"/>
                <a:cs typeface="Times New Roman" panose="02020603050405020304" pitchFamily="18" charset="0"/>
              </a:rPr>
              <a:t> is used for </a:t>
            </a:r>
            <a:r>
              <a:rPr lang="en-US" sz="1900" b="1" dirty="0">
                <a:latin typeface="Times New Roman" panose="02020603050405020304" pitchFamily="18" charset="0"/>
                <a:cs typeface="Times New Roman" panose="02020603050405020304" pitchFamily="18" charset="0"/>
              </a:rPr>
              <a:t>detecting and localizing fractures</a:t>
            </a:r>
            <a:r>
              <a:rPr lang="en-US" sz="1900" dirty="0">
                <a:latin typeface="Times New Roman" panose="02020603050405020304" pitchFamily="18" charset="0"/>
                <a:cs typeface="Times New Roman" panose="02020603050405020304" pitchFamily="18" charset="0"/>
              </a:rPr>
              <a:t> in X-ray images (object detection).</a:t>
            </a:r>
          </a:p>
          <a:p>
            <a:pPr algn="just"/>
            <a:r>
              <a:rPr lang="en-US" sz="1900" b="1" dirty="0">
                <a:latin typeface="Times New Roman" panose="02020603050405020304" pitchFamily="18" charset="0"/>
                <a:cs typeface="Times New Roman" panose="02020603050405020304" pitchFamily="18" charset="0"/>
              </a:rPr>
              <a:t>Swin Transformer</a:t>
            </a:r>
            <a:r>
              <a:rPr lang="en-US" sz="1900" dirty="0">
                <a:latin typeface="Times New Roman" panose="02020603050405020304" pitchFamily="18" charset="0"/>
                <a:cs typeface="Times New Roman" panose="02020603050405020304" pitchFamily="18" charset="0"/>
              </a:rPr>
              <a:t> is used for </a:t>
            </a:r>
            <a:r>
              <a:rPr lang="en-US" sz="1900" b="1" dirty="0">
                <a:latin typeface="Times New Roman" panose="02020603050405020304" pitchFamily="18" charset="0"/>
                <a:cs typeface="Times New Roman" panose="02020603050405020304" pitchFamily="18" charset="0"/>
              </a:rPr>
              <a:t>classifying the type or severity of the fracture</a:t>
            </a:r>
            <a:r>
              <a:rPr lang="en-US" sz="1900" dirty="0">
                <a:latin typeface="Times New Roman" panose="02020603050405020304" pitchFamily="18" charset="0"/>
                <a:cs typeface="Times New Roman" panose="02020603050405020304" pitchFamily="18" charset="0"/>
              </a:rPr>
              <a:t> from the detected region (feature extraction + classification).</a:t>
            </a:r>
          </a:p>
          <a:p>
            <a:pPr marL="0" indent="0" algn="just">
              <a:buNone/>
            </a:pP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97354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88E0F-7C8B-C04C-2C65-CB6FF11A672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79F7D-B6F2-3676-7D81-03F6D93FA42B}"/>
              </a:ext>
            </a:extLst>
          </p:cNvPr>
          <p:cNvSpPr>
            <a:spLocks noGrp="1"/>
          </p:cNvSpPr>
          <p:nvPr>
            <p:ph idx="1"/>
          </p:nvPr>
        </p:nvSpPr>
        <p:spPr>
          <a:xfrm>
            <a:off x="617563" y="714483"/>
            <a:ext cx="10728863" cy="5429033"/>
          </a:xfrm>
        </p:spPr>
        <p:txBody>
          <a:bodyPr>
            <a:normAutofit/>
          </a:bodyPr>
          <a:lstStyle/>
          <a:p>
            <a:pPr marL="457200" indent="-457200" algn="just">
              <a:buFont typeface="+mj-lt"/>
              <a:buAutoNum type="arabicPeriod" startAt="2"/>
            </a:pPr>
            <a:endParaRPr lang="en-US" sz="1900" b="1" dirty="0">
              <a:latin typeface="Times New Roman" panose="02020603050405020304" pitchFamily="18" charset="0"/>
              <a:cs typeface="Times New Roman" panose="02020603050405020304" pitchFamily="18" charset="0"/>
            </a:endParaRPr>
          </a:p>
          <a:p>
            <a:pPr marL="457200" indent="-457200" algn="just">
              <a:buFont typeface="+mj-lt"/>
              <a:buAutoNum type="arabicPeriod" startAt="2"/>
            </a:pPr>
            <a:r>
              <a:rPr lang="en-US" sz="1900" b="1" dirty="0">
                <a:latin typeface="Times New Roman" panose="02020603050405020304" pitchFamily="18" charset="0"/>
                <a:cs typeface="Times New Roman" panose="02020603050405020304" pitchFamily="18" charset="0"/>
              </a:rPr>
              <a:t>YOLOv8 + EfficientNetB0 + Grad-CAM</a:t>
            </a:r>
          </a:p>
          <a:p>
            <a:pPr marL="0" indent="0" algn="just">
              <a:buNone/>
            </a:pPr>
            <a:r>
              <a:rPr lang="en-US" sz="1900" dirty="0">
                <a:latin typeface="Times New Roman" panose="02020603050405020304" pitchFamily="18" charset="0"/>
                <a:cs typeface="Times New Roman" panose="02020603050405020304" pitchFamily="18" charset="0"/>
              </a:rPr>
              <a:t>YOLOv8 + EfficientNetB0 + Grad-CAM is a powerful hybrid deep learning pipeline that combines real-time object detection, efficient classification, and explainable AI for bone fracture diagnosis in medical imaging (e.g., X-rays).</a:t>
            </a:r>
          </a:p>
          <a:p>
            <a:pPr marL="0" indent="0" algn="just">
              <a:buNone/>
            </a:pPr>
            <a:endParaRPr lang="en-US" sz="1900" dirty="0">
              <a:latin typeface="Times New Roman" panose="02020603050405020304" pitchFamily="18" charset="0"/>
              <a:cs typeface="Times New Roman" panose="02020603050405020304" pitchFamily="18" charset="0"/>
            </a:endParaRPr>
          </a:p>
          <a:p>
            <a:pPr algn="just"/>
            <a:r>
              <a:rPr lang="en-US" sz="1900" b="1" dirty="0">
                <a:latin typeface="Times New Roman" panose="02020603050405020304" pitchFamily="18" charset="0"/>
                <a:cs typeface="Times New Roman" panose="02020603050405020304" pitchFamily="18" charset="0"/>
              </a:rPr>
              <a:t>YOLOv8</a:t>
            </a:r>
            <a:r>
              <a:rPr lang="en-US" sz="1900" dirty="0">
                <a:latin typeface="Times New Roman" panose="02020603050405020304" pitchFamily="18" charset="0"/>
                <a:cs typeface="Times New Roman" panose="02020603050405020304" pitchFamily="18" charset="0"/>
              </a:rPr>
              <a:t> is utilized for </a:t>
            </a:r>
            <a:r>
              <a:rPr lang="en-US" sz="1900" b="1" dirty="0">
                <a:latin typeface="Times New Roman" panose="02020603050405020304" pitchFamily="18" charset="0"/>
                <a:cs typeface="Times New Roman" panose="02020603050405020304" pitchFamily="18" charset="0"/>
              </a:rPr>
              <a:t>fracture detection and localization</a:t>
            </a:r>
            <a:r>
              <a:rPr lang="en-US" sz="1900" dirty="0">
                <a:latin typeface="Times New Roman" panose="02020603050405020304" pitchFamily="18" charset="0"/>
                <a:cs typeface="Times New Roman" panose="02020603050405020304" pitchFamily="18" charset="0"/>
              </a:rPr>
              <a:t>, identifying and drawing bounding boxes around fractured regions in X-ray images.</a:t>
            </a:r>
          </a:p>
          <a:p>
            <a:pPr algn="just"/>
            <a:r>
              <a:rPr lang="en-US" sz="1900" b="1" dirty="0">
                <a:latin typeface="Times New Roman" panose="02020603050405020304" pitchFamily="18" charset="0"/>
                <a:cs typeface="Times New Roman" panose="02020603050405020304" pitchFamily="18" charset="0"/>
              </a:rPr>
              <a:t>EfficientNetB0</a:t>
            </a:r>
            <a:r>
              <a:rPr lang="en-US" sz="1900" dirty="0">
                <a:latin typeface="Times New Roman" panose="02020603050405020304" pitchFamily="18" charset="0"/>
                <a:cs typeface="Times New Roman" panose="02020603050405020304" pitchFamily="18" charset="0"/>
              </a:rPr>
              <a:t>, a lightweight and high-performing convolutional neural network, is employed to </a:t>
            </a:r>
            <a:r>
              <a:rPr lang="en-US" sz="1900" b="1" dirty="0">
                <a:latin typeface="Times New Roman" panose="02020603050405020304" pitchFamily="18" charset="0"/>
                <a:cs typeface="Times New Roman" panose="02020603050405020304" pitchFamily="18" charset="0"/>
              </a:rPr>
              <a:t>classify the detected regions</a:t>
            </a:r>
            <a:r>
              <a:rPr lang="en-US" sz="1900" dirty="0">
                <a:latin typeface="Times New Roman" panose="02020603050405020304" pitchFamily="18" charset="0"/>
                <a:cs typeface="Times New Roman" panose="02020603050405020304" pitchFamily="18" charset="0"/>
              </a:rPr>
              <a:t> (type/severity of fracture) with minimal computational cost.</a:t>
            </a:r>
          </a:p>
          <a:p>
            <a:pPr algn="just"/>
            <a:r>
              <a:rPr lang="en-US" sz="1900" b="1" dirty="0">
                <a:latin typeface="Times New Roman" panose="02020603050405020304" pitchFamily="18" charset="0"/>
                <a:cs typeface="Times New Roman" panose="02020603050405020304" pitchFamily="18" charset="0"/>
              </a:rPr>
              <a:t>Grad-CAM (Gradient-weighted Class Activation Mapping)</a:t>
            </a:r>
            <a:r>
              <a:rPr lang="en-US" sz="1900" dirty="0">
                <a:latin typeface="Times New Roman" panose="02020603050405020304" pitchFamily="18" charset="0"/>
                <a:cs typeface="Times New Roman" panose="02020603050405020304" pitchFamily="18" charset="0"/>
              </a:rPr>
              <a:t> is integrated for </a:t>
            </a:r>
            <a:r>
              <a:rPr lang="en-US" sz="1900" b="1" dirty="0">
                <a:latin typeface="Times New Roman" panose="02020603050405020304" pitchFamily="18" charset="0"/>
                <a:cs typeface="Times New Roman" panose="02020603050405020304" pitchFamily="18" charset="0"/>
              </a:rPr>
              <a:t>model explainability</a:t>
            </a:r>
            <a:r>
              <a:rPr lang="en-US" sz="1900" dirty="0">
                <a:latin typeface="Times New Roman" panose="02020603050405020304" pitchFamily="18" charset="0"/>
                <a:cs typeface="Times New Roman" panose="02020603050405020304" pitchFamily="18" charset="0"/>
              </a:rPr>
              <a:t>, providing </a:t>
            </a:r>
            <a:r>
              <a:rPr lang="en-US" sz="1900" b="1" dirty="0">
                <a:latin typeface="Times New Roman" panose="02020603050405020304" pitchFamily="18" charset="0"/>
                <a:cs typeface="Times New Roman" panose="02020603050405020304" pitchFamily="18" charset="0"/>
              </a:rPr>
              <a:t>visual heatmaps</a:t>
            </a:r>
            <a:r>
              <a:rPr lang="en-US" sz="1900" dirty="0">
                <a:latin typeface="Times New Roman" panose="02020603050405020304" pitchFamily="18" charset="0"/>
                <a:cs typeface="Times New Roman" panose="02020603050405020304" pitchFamily="18" charset="0"/>
              </a:rPr>
              <a:t> that highlight the most influential regions in the X-ray image contributing to the classification decision, thus aiding medical interpretability.</a:t>
            </a:r>
          </a:p>
          <a:p>
            <a:pPr marL="0" indent="0" algn="just">
              <a:buNone/>
            </a:pP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801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A58A-05A3-C26B-4BCE-A44E7CD31786}"/>
              </a:ext>
            </a:extLst>
          </p:cNvPr>
          <p:cNvSpPr>
            <a:spLocks noGrp="1"/>
          </p:cNvSpPr>
          <p:nvPr>
            <p:ph type="title"/>
          </p:nvPr>
        </p:nvSpPr>
        <p:spPr>
          <a:xfrm>
            <a:off x="1066800" y="550718"/>
            <a:ext cx="9601200" cy="872836"/>
          </a:xfrm>
        </p:spPr>
        <p:txBody>
          <a:bodyPr>
            <a:noAutofit/>
          </a:bodyPr>
          <a:lstStyle/>
          <a:p>
            <a:pPr algn="ctr"/>
            <a:r>
              <a:rPr lang="en-US" sz="2700" dirty="0">
                <a:solidFill>
                  <a:schemeClr val="tx1"/>
                </a:solidFill>
                <a:latin typeface="Times New Roman" panose="02020603050405020304" pitchFamily="18" charset="0"/>
                <a:cs typeface="Times New Roman" panose="02020603050405020304" pitchFamily="18" charset="0"/>
              </a:rPr>
              <a:t>Where Do Fractures Commonly Occur?</a:t>
            </a:r>
          </a:p>
        </p:txBody>
      </p:sp>
      <p:sp>
        <p:nvSpPr>
          <p:cNvPr id="3" name="Content Placeholder 2">
            <a:extLst>
              <a:ext uri="{FF2B5EF4-FFF2-40B4-BE49-F238E27FC236}">
                <a16:creationId xmlns:a16="http://schemas.microsoft.com/office/drawing/2014/main" id="{0D27CD86-266E-D5FC-7AEB-A08F13371E2B}"/>
              </a:ext>
            </a:extLst>
          </p:cNvPr>
          <p:cNvSpPr>
            <a:spLocks noGrp="1"/>
          </p:cNvSpPr>
          <p:nvPr>
            <p:ph idx="1"/>
          </p:nvPr>
        </p:nvSpPr>
        <p:spPr>
          <a:xfrm>
            <a:off x="1066800" y="1981200"/>
            <a:ext cx="9601200" cy="4191000"/>
          </a:xfrm>
        </p:spPr>
        <p:txBody>
          <a:bodyPr/>
          <a:lstStyle/>
          <a:p>
            <a:pPr marL="0" indent="0">
              <a:buNone/>
            </a:pPr>
            <a:r>
              <a:rPr lang="en-US" dirty="0">
                <a:latin typeface="Times New Roman" panose="02020603050405020304" pitchFamily="18" charset="0"/>
                <a:cs typeface="Times New Roman" panose="02020603050405020304" pitchFamily="18" charset="0"/>
              </a:rPr>
              <a:t>Fractures can happen in any bone, but commonly affected areas include:</a:t>
            </a:r>
          </a:p>
          <a:p>
            <a:r>
              <a:rPr lang="en-US" b="1" dirty="0">
                <a:latin typeface="Times New Roman" panose="02020603050405020304" pitchFamily="18" charset="0"/>
                <a:cs typeface="Times New Roman" panose="02020603050405020304" pitchFamily="18" charset="0"/>
              </a:rPr>
              <a:t>Wrists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Forearms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Elbows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Shoulders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Hips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Legs and Ankles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2551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34F0C-D187-CF6C-F7BF-FF5D2F7635E8}"/>
              </a:ext>
            </a:extLst>
          </p:cNvPr>
          <p:cNvSpPr>
            <a:spLocks noGrp="1"/>
          </p:cNvSpPr>
          <p:nvPr>
            <p:ph type="title"/>
          </p:nvPr>
        </p:nvSpPr>
        <p:spPr>
          <a:xfrm>
            <a:off x="804672" y="2575220"/>
            <a:ext cx="4486656" cy="1141497"/>
          </a:xfrm>
        </p:spPr>
        <p:txBody>
          <a:bodyPr/>
          <a:lstStyle/>
          <a:p>
            <a:r>
              <a:rPr lang="en-US" dirty="0"/>
              <a:t>Approach</a:t>
            </a:r>
          </a:p>
        </p:txBody>
      </p:sp>
      <p:pic>
        <p:nvPicPr>
          <p:cNvPr id="8" name="Picture 7">
            <a:extLst>
              <a:ext uri="{FF2B5EF4-FFF2-40B4-BE49-F238E27FC236}">
                <a16:creationId xmlns:a16="http://schemas.microsoft.com/office/drawing/2014/main" id="{A6D584C5-95F8-D538-DFF8-DD03BD3F7D2F}"/>
              </a:ext>
            </a:extLst>
          </p:cNvPr>
          <p:cNvPicPr>
            <a:picLocks noChangeAspect="1"/>
          </p:cNvPicPr>
          <p:nvPr/>
        </p:nvPicPr>
        <p:blipFill>
          <a:blip r:embed="rId2"/>
          <a:stretch>
            <a:fillRect/>
          </a:stretch>
        </p:blipFill>
        <p:spPr>
          <a:xfrm>
            <a:off x="6481015" y="1120171"/>
            <a:ext cx="4906313" cy="4051593"/>
          </a:xfrm>
          <a:prstGeom prst="rect">
            <a:avLst/>
          </a:prstGeom>
        </p:spPr>
      </p:pic>
    </p:spTree>
    <p:extLst>
      <p:ext uri="{BB962C8B-B14F-4D97-AF65-F5344CB8AC3E}">
        <p14:creationId xmlns:p14="http://schemas.microsoft.com/office/powerpoint/2010/main" val="2199572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6D07-8102-633F-91EF-4EAA082671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BA836F-F81C-F26A-B108-1CCD34675C84}"/>
              </a:ext>
            </a:extLst>
          </p:cNvPr>
          <p:cNvSpPr>
            <a:spLocks noGrp="1"/>
          </p:cNvSpPr>
          <p:nvPr>
            <p:ph idx="1"/>
          </p:nvPr>
        </p:nvSpPr>
        <p:spPr>
          <a:xfrm>
            <a:off x="636147" y="1270868"/>
            <a:ext cx="10591211" cy="5587132"/>
          </a:xfrm>
        </p:spPr>
        <p:txBody>
          <a:bodyPr>
            <a:normAutofit lnSpcReduction="10000"/>
          </a:bodyPr>
          <a:lstStyle/>
          <a:p>
            <a:pPr marL="0" indent="0" algn="just">
              <a:buNone/>
            </a:pPr>
            <a:endParaRPr lang="en-US" sz="1900" b="1"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1. YOLOv8 + Swin Transformer</a:t>
            </a:r>
          </a:p>
          <a:p>
            <a:pPr marL="0" indent="0" algn="just">
              <a:buNone/>
            </a:pPr>
            <a:r>
              <a:rPr lang="en-US" dirty="0">
                <a:latin typeface="Times New Roman" panose="02020603050405020304" pitchFamily="18" charset="0"/>
                <a:cs typeface="Times New Roman" panose="02020603050405020304" pitchFamily="18" charset="0"/>
              </a:rPr>
              <a:t>Combining </a:t>
            </a:r>
            <a:r>
              <a:rPr lang="en-US" b="1" dirty="0">
                <a:latin typeface="Times New Roman" panose="02020603050405020304" pitchFamily="18" charset="0"/>
                <a:cs typeface="Times New Roman" panose="02020603050405020304" pitchFamily="18" charset="0"/>
              </a:rPr>
              <a:t>YOLOv8</a:t>
            </a:r>
            <a:r>
              <a:rPr lang="en-US" dirty="0">
                <a:latin typeface="Times New Roman" panose="02020603050405020304" pitchFamily="18" charset="0"/>
                <a:cs typeface="Times New Roman" panose="02020603050405020304" pitchFamily="18" charset="0"/>
              </a:rPr>
              <a:t> with a </a:t>
            </a:r>
            <a:r>
              <a:rPr lang="en-US" b="1" dirty="0">
                <a:latin typeface="Times New Roman" panose="02020603050405020304" pitchFamily="18" charset="0"/>
                <a:cs typeface="Times New Roman" panose="02020603050405020304" pitchFamily="18" charset="0"/>
              </a:rPr>
              <a:t>Swin Transformer</a:t>
            </a:r>
            <a:r>
              <a:rPr lang="en-US" dirty="0">
                <a:latin typeface="Times New Roman" panose="02020603050405020304" pitchFamily="18" charset="0"/>
                <a:cs typeface="Times New Roman" panose="02020603050405020304" pitchFamily="18" charset="0"/>
              </a:rPr>
              <a:t> creates a hybrid object detection architecture that leverages the strengths of both convolutional and hierarchical transformer models for superior detection performance.</a:t>
            </a:r>
          </a:p>
          <a:p>
            <a:pPr marL="0" indent="0">
              <a:buNone/>
            </a:pPr>
            <a:r>
              <a:rPr lang="en-US" b="1" dirty="0">
                <a:latin typeface="Times New Roman" panose="02020603050405020304" pitchFamily="18" charset="0"/>
                <a:cs typeface="Times New Roman" panose="02020603050405020304" pitchFamily="18" charset="0"/>
              </a:rPr>
              <a:t>YOLOv8</a:t>
            </a:r>
          </a:p>
          <a:p>
            <a:r>
              <a:rPr lang="en-US" dirty="0">
                <a:latin typeface="Times New Roman" panose="02020603050405020304" pitchFamily="18" charset="0"/>
                <a:cs typeface="Times New Roman" panose="02020603050405020304" pitchFamily="18" charset="0"/>
              </a:rPr>
              <a:t>An advanced </a:t>
            </a:r>
            <a:r>
              <a:rPr lang="en-US" b="1" dirty="0">
                <a:latin typeface="Times New Roman" panose="02020603050405020304" pitchFamily="18" charset="0"/>
                <a:cs typeface="Times New Roman" panose="02020603050405020304" pitchFamily="18" charset="0"/>
              </a:rPr>
              <a:t>object detection architecture</a:t>
            </a:r>
            <a:r>
              <a:rPr lang="en-US" dirty="0">
                <a:latin typeface="Times New Roman" panose="02020603050405020304" pitchFamily="18" charset="0"/>
                <a:cs typeface="Times New Roman" panose="02020603050405020304" pitchFamily="18" charset="0"/>
              </a:rPr>
              <a:t> with an efficient CNN backbone.</a:t>
            </a:r>
          </a:p>
          <a:p>
            <a:r>
              <a:rPr lang="en-US" dirty="0">
                <a:latin typeface="Times New Roman" panose="02020603050405020304" pitchFamily="18" charset="0"/>
                <a:cs typeface="Times New Roman" panose="02020603050405020304" pitchFamily="18" charset="0"/>
              </a:rPr>
              <a:t>Excels at learning local features for detecting and localizing objects (bounding boxes + class labels).</a:t>
            </a:r>
          </a:p>
          <a:p>
            <a:r>
              <a:rPr lang="en-US" dirty="0">
                <a:latin typeface="Times New Roman" panose="02020603050405020304" pitchFamily="18" charset="0"/>
                <a:cs typeface="Times New Roman" panose="02020603050405020304" pitchFamily="18" charset="0"/>
              </a:rPr>
              <a:t>Optimized for speed and accuracy, making it suitable for real-time applications.</a:t>
            </a:r>
          </a:p>
          <a:p>
            <a:r>
              <a:rPr lang="en-US" dirty="0">
                <a:latin typeface="Times New Roman" panose="02020603050405020304" pitchFamily="18" charset="0"/>
                <a:cs typeface="Times New Roman" panose="02020603050405020304" pitchFamily="18" charset="0"/>
              </a:rPr>
              <a:t>Uses anchor-free or anchor-based detection heads for flexible and precise predictions.</a:t>
            </a:r>
          </a:p>
          <a:p>
            <a:pPr marL="0" indent="0">
              <a:buNone/>
            </a:pPr>
            <a:r>
              <a:rPr lang="en-US" b="1" dirty="0">
                <a:latin typeface="Times New Roman" panose="02020603050405020304" pitchFamily="18" charset="0"/>
                <a:cs typeface="Times New Roman" panose="02020603050405020304" pitchFamily="18" charset="0"/>
              </a:rPr>
              <a:t>Swin Transformer</a:t>
            </a:r>
          </a:p>
          <a:p>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hierarchical Vision Transformer</a:t>
            </a:r>
            <a:r>
              <a:rPr lang="en-US" dirty="0">
                <a:latin typeface="Times New Roman" panose="02020603050405020304" pitchFamily="18" charset="0"/>
                <a:cs typeface="Times New Roman" panose="02020603050405020304" pitchFamily="18" charset="0"/>
              </a:rPr>
              <a:t> that processes images in shifted windows.</a:t>
            </a:r>
          </a:p>
          <a:p>
            <a:r>
              <a:rPr lang="en-US" dirty="0">
                <a:latin typeface="Times New Roman" panose="02020603050405020304" pitchFamily="18" charset="0"/>
                <a:cs typeface="Times New Roman" panose="02020603050405020304" pitchFamily="18" charset="0"/>
              </a:rPr>
              <a:t>Builds global context progressively while preserving local information.</a:t>
            </a:r>
          </a:p>
          <a:p>
            <a:r>
              <a:rPr lang="en-US" dirty="0">
                <a:latin typeface="Times New Roman" panose="02020603050405020304" pitchFamily="18" charset="0"/>
                <a:cs typeface="Times New Roman" panose="02020603050405020304" pitchFamily="18" charset="0"/>
              </a:rPr>
              <a:t>Uses </a:t>
            </a:r>
            <a:r>
              <a:rPr lang="en-US" b="1" dirty="0">
                <a:latin typeface="Times New Roman" panose="02020603050405020304" pitchFamily="18" charset="0"/>
                <a:cs typeface="Times New Roman" panose="02020603050405020304" pitchFamily="18" charset="0"/>
              </a:rPr>
              <a:t>shifted window attention</a:t>
            </a:r>
            <a:r>
              <a:rPr lang="en-US" dirty="0">
                <a:latin typeface="Times New Roman" panose="02020603050405020304" pitchFamily="18" charset="0"/>
                <a:cs typeface="Times New Roman" panose="02020603050405020304" pitchFamily="18" charset="0"/>
              </a:rPr>
              <a:t> to reduce computational cost and capture both local and global features efficiently.</a:t>
            </a:r>
          </a:p>
          <a:p>
            <a:r>
              <a:rPr lang="en-US" dirty="0">
                <a:latin typeface="Times New Roman" panose="02020603050405020304" pitchFamily="18" charset="0"/>
                <a:cs typeface="Times New Roman" panose="02020603050405020304" pitchFamily="18" charset="0"/>
              </a:rPr>
              <a:t>Scales well to high-resolution images and dense detection tasks.</a:t>
            </a:r>
          </a:p>
          <a:p>
            <a:pPr marL="0" indent="0" algn="just">
              <a:buNone/>
            </a:pPr>
            <a:endParaRPr lang="en-US" sz="1900"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9944730C-77E2-FD4E-EF0D-910DDD396FC4}"/>
              </a:ext>
            </a:extLst>
          </p:cNvPr>
          <p:cNvSpPr>
            <a:spLocks noGrp="1"/>
          </p:cNvSpPr>
          <p:nvPr>
            <p:ph type="title"/>
          </p:nvPr>
        </p:nvSpPr>
        <p:spPr>
          <a:xfrm>
            <a:off x="2054490" y="362019"/>
            <a:ext cx="7754527" cy="760199"/>
          </a:xfrm>
        </p:spPr>
        <p:txBody>
          <a:bodyPr/>
          <a:lstStyle/>
          <a:p>
            <a:r>
              <a:rPr lang="en-US" dirty="0"/>
              <a:t>Approach</a:t>
            </a:r>
          </a:p>
        </p:txBody>
      </p:sp>
    </p:spTree>
    <p:extLst>
      <p:ext uri="{BB962C8B-B14F-4D97-AF65-F5344CB8AC3E}">
        <p14:creationId xmlns:p14="http://schemas.microsoft.com/office/powerpoint/2010/main" val="2234920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548A6-4711-0DC2-456B-2E41A40BD5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FB79BF-86F3-F2ED-08F6-52A3A13807A9}"/>
              </a:ext>
            </a:extLst>
          </p:cNvPr>
          <p:cNvSpPr>
            <a:spLocks noGrp="1"/>
          </p:cNvSpPr>
          <p:nvPr>
            <p:ph idx="1"/>
          </p:nvPr>
        </p:nvSpPr>
        <p:spPr>
          <a:xfrm>
            <a:off x="626314" y="628060"/>
            <a:ext cx="10591211" cy="5326577"/>
          </a:xfrm>
        </p:spPr>
        <p:txBody>
          <a:bodyPr>
            <a:normAutofit/>
          </a:bodyPr>
          <a:lstStyle/>
          <a:p>
            <a:pPr marL="0" indent="0" algn="just">
              <a:buNone/>
            </a:pPr>
            <a:endParaRPr lang="en-US" sz="1900" b="1" dirty="0">
              <a:latin typeface="Times New Roman" panose="02020603050405020304" pitchFamily="18" charset="0"/>
              <a:cs typeface="Times New Roman" panose="02020603050405020304" pitchFamily="18" charset="0"/>
            </a:endParaRPr>
          </a:p>
          <a:p>
            <a:pPr marL="0" indent="0" algn="just">
              <a:buNone/>
            </a:pPr>
            <a:r>
              <a:rPr lang="en-US" sz="1900" b="1" dirty="0">
                <a:latin typeface="Times New Roman" panose="02020603050405020304" pitchFamily="18" charset="0"/>
                <a:cs typeface="Times New Roman" panose="02020603050405020304" pitchFamily="18" charset="0"/>
              </a:rPr>
              <a:t>2. YOLOv8 + EfficientNetB0 + Grad-CAM</a:t>
            </a:r>
          </a:p>
          <a:p>
            <a:pPr algn="just"/>
            <a:r>
              <a:rPr lang="en-US" sz="1900" dirty="0">
                <a:latin typeface="Times New Roman" panose="02020603050405020304" pitchFamily="18" charset="0"/>
                <a:cs typeface="Times New Roman" panose="02020603050405020304" pitchFamily="18" charset="0"/>
              </a:rPr>
              <a:t>Combining YOLOv8 with EfficientNetB0 and Grad-CAM results in a hybrid architecture that integrates real-time object detection, efficient classification, and explainable AI. This setup is particularly suited for medical imaging tasks like bone fracture localization and classification with interpretable results.</a:t>
            </a:r>
          </a:p>
          <a:p>
            <a:pPr marL="0" indent="0" algn="just">
              <a:buNone/>
            </a:pPr>
            <a:endParaRPr lang="en-US" sz="1900" dirty="0">
              <a:latin typeface="Times New Roman" panose="02020603050405020304" pitchFamily="18" charset="0"/>
              <a:cs typeface="Times New Roman" panose="02020603050405020304" pitchFamily="18" charset="0"/>
            </a:endParaRPr>
          </a:p>
          <a:p>
            <a:pPr marL="0" indent="0" algn="just">
              <a:buNone/>
            </a:pPr>
            <a:r>
              <a:rPr lang="en-US" sz="1900" b="1" dirty="0">
                <a:latin typeface="Times New Roman" panose="02020603050405020304" pitchFamily="18" charset="0"/>
                <a:cs typeface="Times New Roman" panose="02020603050405020304" pitchFamily="18" charset="0"/>
              </a:rPr>
              <a:t>YOLOv8</a:t>
            </a:r>
          </a:p>
          <a:p>
            <a:pPr algn="just"/>
            <a:r>
              <a:rPr lang="en-US" sz="1900" dirty="0">
                <a:latin typeface="Times New Roman" panose="02020603050405020304" pitchFamily="18" charset="0"/>
                <a:cs typeface="Times New Roman" panose="02020603050405020304" pitchFamily="18" charset="0"/>
              </a:rPr>
              <a:t>An advanced object detection framework designed for speed and precision.</a:t>
            </a:r>
          </a:p>
          <a:p>
            <a:pPr algn="just"/>
            <a:r>
              <a:rPr lang="en-US" sz="1900" dirty="0">
                <a:latin typeface="Times New Roman" panose="02020603050405020304" pitchFamily="18" charset="0"/>
                <a:cs typeface="Times New Roman" panose="02020603050405020304" pitchFamily="18" charset="0"/>
              </a:rPr>
              <a:t>Utilizes a powerful CNN backbone optimized for real-time detection.</a:t>
            </a:r>
          </a:p>
          <a:p>
            <a:pPr algn="just"/>
            <a:r>
              <a:rPr lang="en-US" sz="1900" dirty="0">
                <a:latin typeface="Times New Roman" panose="02020603050405020304" pitchFamily="18" charset="0"/>
                <a:cs typeface="Times New Roman" panose="02020603050405020304" pitchFamily="18" charset="0"/>
              </a:rPr>
              <a:t>Excels at learning </a:t>
            </a:r>
            <a:r>
              <a:rPr lang="en-US" sz="1900" b="1" dirty="0">
                <a:latin typeface="Times New Roman" panose="02020603050405020304" pitchFamily="18" charset="0"/>
                <a:cs typeface="Times New Roman" panose="02020603050405020304" pitchFamily="18" charset="0"/>
              </a:rPr>
              <a:t>local spatial features</a:t>
            </a:r>
            <a:r>
              <a:rPr lang="en-US" sz="1900" dirty="0">
                <a:latin typeface="Times New Roman" panose="02020603050405020304" pitchFamily="18" charset="0"/>
                <a:cs typeface="Times New Roman" panose="02020603050405020304" pitchFamily="18" charset="0"/>
              </a:rPr>
              <a:t> for accurate object localization.</a:t>
            </a:r>
          </a:p>
          <a:p>
            <a:pPr algn="just"/>
            <a:r>
              <a:rPr lang="en-US" sz="1900" dirty="0">
                <a:latin typeface="Times New Roman" panose="02020603050405020304" pitchFamily="18" charset="0"/>
                <a:cs typeface="Times New Roman" panose="02020603050405020304" pitchFamily="18" charset="0"/>
              </a:rPr>
              <a:t>Outputs bounding boxes and class labels for detected regions.</a:t>
            </a:r>
          </a:p>
          <a:p>
            <a:pPr algn="just"/>
            <a:r>
              <a:rPr lang="en-US" sz="1900" dirty="0">
                <a:latin typeface="Times New Roman" panose="02020603050405020304" pitchFamily="18" charset="0"/>
                <a:cs typeface="Times New Roman" panose="02020603050405020304" pitchFamily="18" charset="0"/>
              </a:rPr>
              <a:t>Supports </a:t>
            </a:r>
            <a:r>
              <a:rPr lang="en-US" sz="1900" b="1" dirty="0">
                <a:latin typeface="Times New Roman" panose="02020603050405020304" pitchFamily="18" charset="0"/>
                <a:cs typeface="Times New Roman" panose="02020603050405020304" pitchFamily="18" charset="0"/>
              </a:rPr>
              <a:t>anchor-free or anchor-based</a:t>
            </a:r>
            <a:r>
              <a:rPr lang="en-US" sz="1900" dirty="0">
                <a:latin typeface="Times New Roman" panose="02020603050405020304" pitchFamily="18" charset="0"/>
                <a:cs typeface="Times New Roman" panose="02020603050405020304" pitchFamily="18" charset="0"/>
              </a:rPr>
              <a:t> detection heads for flexibility.</a:t>
            </a:r>
          </a:p>
          <a:p>
            <a:pPr algn="just"/>
            <a:r>
              <a:rPr lang="en-US" sz="1900" dirty="0">
                <a:latin typeface="Times New Roman" panose="02020603050405020304" pitchFamily="18" charset="0"/>
                <a:cs typeface="Times New Roman" panose="02020603050405020304" pitchFamily="18" charset="0"/>
              </a:rPr>
              <a:t>Ideal for fast, on-device medical applications where immediate detection is crucial.</a:t>
            </a:r>
          </a:p>
          <a:p>
            <a:pPr marL="0" indent="0" algn="just">
              <a:buNone/>
            </a:pP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165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65A5C-1AB4-5AB2-4A44-5184B1671F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2EDE0-B7CE-AB2F-4338-D2ED430514E8}"/>
              </a:ext>
            </a:extLst>
          </p:cNvPr>
          <p:cNvSpPr>
            <a:spLocks noGrp="1"/>
          </p:cNvSpPr>
          <p:nvPr>
            <p:ph idx="1"/>
          </p:nvPr>
        </p:nvSpPr>
        <p:spPr>
          <a:xfrm>
            <a:off x="626314" y="765711"/>
            <a:ext cx="10591211" cy="5326577"/>
          </a:xfrm>
        </p:spPr>
        <p:txBody>
          <a:bodyPr>
            <a:normAutofit lnSpcReduction="10000"/>
          </a:bodyPr>
          <a:lstStyle/>
          <a:p>
            <a:pPr marL="0" indent="0" algn="just">
              <a:buNone/>
            </a:pPr>
            <a:r>
              <a:rPr lang="en-US" sz="1900" b="1" dirty="0">
                <a:latin typeface="Times New Roman" panose="02020603050405020304" pitchFamily="18" charset="0"/>
                <a:cs typeface="Times New Roman" panose="02020603050405020304" pitchFamily="18" charset="0"/>
              </a:rPr>
              <a:t>EfficientNetB0</a:t>
            </a:r>
          </a:p>
          <a:p>
            <a:pPr algn="just"/>
            <a:r>
              <a:rPr lang="en-US" sz="1900" dirty="0">
                <a:latin typeface="Times New Roman" panose="02020603050405020304" pitchFamily="18" charset="0"/>
                <a:cs typeface="Times New Roman" panose="02020603050405020304" pitchFamily="18" charset="0"/>
              </a:rPr>
              <a:t>A lightweight yet high-performing CNN architecture designed for classification.</a:t>
            </a:r>
          </a:p>
          <a:p>
            <a:pPr algn="just"/>
            <a:r>
              <a:rPr lang="en-US" sz="1900" dirty="0">
                <a:latin typeface="Times New Roman" panose="02020603050405020304" pitchFamily="18" charset="0"/>
                <a:cs typeface="Times New Roman" panose="02020603050405020304" pitchFamily="18" charset="0"/>
              </a:rPr>
              <a:t>Based on </a:t>
            </a:r>
            <a:r>
              <a:rPr lang="en-US" sz="1900" b="1" dirty="0">
                <a:latin typeface="Times New Roman" panose="02020603050405020304" pitchFamily="18" charset="0"/>
                <a:cs typeface="Times New Roman" panose="02020603050405020304" pitchFamily="18" charset="0"/>
              </a:rPr>
              <a:t>compound scaling</a:t>
            </a:r>
            <a:r>
              <a:rPr lang="en-US" sz="1900" dirty="0">
                <a:latin typeface="Times New Roman" panose="02020603050405020304" pitchFamily="18" charset="0"/>
                <a:cs typeface="Times New Roman" panose="02020603050405020304" pitchFamily="18" charset="0"/>
              </a:rPr>
              <a:t> to balance depth, width, and resolution efficiently.</a:t>
            </a:r>
          </a:p>
          <a:p>
            <a:pPr algn="just"/>
            <a:r>
              <a:rPr lang="en-US" sz="1900" dirty="0">
                <a:latin typeface="Times New Roman" panose="02020603050405020304" pitchFamily="18" charset="0"/>
                <a:cs typeface="Times New Roman" panose="02020603050405020304" pitchFamily="18" charset="0"/>
              </a:rPr>
              <a:t>Provides </a:t>
            </a:r>
            <a:r>
              <a:rPr lang="en-US" sz="1900" b="1" dirty="0">
                <a:latin typeface="Times New Roman" panose="02020603050405020304" pitchFamily="18" charset="0"/>
                <a:cs typeface="Times New Roman" panose="02020603050405020304" pitchFamily="18" charset="0"/>
              </a:rPr>
              <a:t>state-of-the-art accuracy</a:t>
            </a:r>
            <a:r>
              <a:rPr lang="en-US" sz="1900" dirty="0">
                <a:latin typeface="Times New Roman" panose="02020603050405020304" pitchFamily="18" charset="0"/>
                <a:cs typeface="Times New Roman" panose="02020603050405020304" pitchFamily="18" charset="0"/>
              </a:rPr>
              <a:t> with fewer parameters and FLOPs.</a:t>
            </a:r>
          </a:p>
          <a:p>
            <a:pPr algn="just"/>
            <a:r>
              <a:rPr lang="en-US" sz="1900" dirty="0">
                <a:latin typeface="Times New Roman" panose="02020603050405020304" pitchFamily="18" charset="0"/>
                <a:cs typeface="Times New Roman" panose="02020603050405020304" pitchFamily="18" charset="0"/>
              </a:rPr>
              <a:t>Well-suited for classifying cropped regions (e.g., fractured vs non-fractured).</a:t>
            </a:r>
          </a:p>
          <a:p>
            <a:pPr algn="just"/>
            <a:r>
              <a:rPr lang="en-US" sz="1900" dirty="0">
                <a:latin typeface="Times New Roman" panose="02020603050405020304" pitchFamily="18" charset="0"/>
                <a:cs typeface="Times New Roman" panose="02020603050405020304" pitchFamily="18" charset="0"/>
              </a:rPr>
              <a:t>Performs robustly even with limited medical data due to its regularized architecture.</a:t>
            </a:r>
          </a:p>
          <a:p>
            <a:pPr marL="0" indent="0" algn="just">
              <a:buNone/>
            </a:pPr>
            <a:endParaRPr lang="en-US" sz="1900" dirty="0">
              <a:latin typeface="Times New Roman" panose="02020603050405020304" pitchFamily="18" charset="0"/>
              <a:cs typeface="Times New Roman" panose="02020603050405020304" pitchFamily="18" charset="0"/>
            </a:endParaRPr>
          </a:p>
          <a:p>
            <a:pPr marL="0" indent="0" algn="just">
              <a:buNone/>
            </a:pPr>
            <a:r>
              <a:rPr lang="en-US" sz="1900" b="1" dirty="0">
                <a:latin typeface="Times New Roman" panose="02020603050405020304" pitchFamily="18" charset="0"/>
                <a:cs typeface="Times New Roman" panose="02020603050405020304" pitchFamily="18" charset="0"/>
              </a:rPr>
              <a:t>Grad-CAM (Gradient-weighted Class Activation Mapping)</a:t>
            </a:r>
          </a:p>
          <a:p>
            <a:pPr algn="just"/>
            <a:r>
              <a:rPr lang="en-US" sz="1900" dirty="0">
                <a:latin typeface="Times New Roman" panose="02020603050405020304" pitchFamily="18" charset="0"/>
                <a:cs typeface="Times New Roman" panose="02020603050405020304" pitchFamily="18" charset="0"/>
              </a:rPr>
              <a:t>An explainable AI technique for visualizing model attention.</a:t>
            </a:r>
          </a:p>
          <a:p>
            <a:pPr algn="just"/>
            <a:r>
              <a:rPr lang="en-US" sz="1900" dirty="0">
                <a:latin typeface="Times New Roman" panose="02020603050405020304" pitchFamily="18" charset="0"/>
                <a:cs typeface="Times New Roman" panose="02020603050405020304" pitchFamily="18" charset="0"/>
              </a:rPr>
              <a:t>Generates </a:t>
            </a:r>
            <a:r>
              <a:rPr lang="en-US" sz="1900" b="1" dirty="0">
                <a:latin typeface="Times New Roman" panose="02020603050405020304" pitchFamily="18" charset="0"/>
                <a:cs typeface="Times New Roman" panose="02020603050405020304" pitchFamily="18" charset="0"/>
              </a:rPr>
              <a:t>heatmaps</a:t>
            </a:r>
            <a:r>
              <a:rPr lang="en-US" sz="1900" dirty="0">
                <a:latin typeface="Times New Roman" panose="02020603050405020304" pitchFamily="18" charset="0"/>
                <a:cs typeface="Times New Roman" panose="02020603050405020304" pitchFamily="18" charset="0"/>
              </a:rPr>
              <a:t> showing which regions most influenced the classification decision.</a:t>
            </a:r>
          </a:p>
          <a:p>
            <a:pPr algn="just"/>
            <a:r>
              <a:rPr lang="en-US" sz="1900" dirty="0">
                <a:latin typeface="Times New Roman" panose="02020603050405020304" pitchFamily="18" charset="0"/>
                <a:cs typeface="Times New Roman" panose="02020603050405020304" pitchFamily="18" charset="0"/>
              </a:rPr>
              <a:t>Enhances </a:t>
            </a:r>
            <a:r>
              <a:rPr lang="en-US" sz="1900" b="1" dirty="0">
                <a:latin typeface="Times New Roman" panose="02020603050405020304" pitchFamily="18" charset="0"/>
                <a:cs typeface="Times New Roman" panose="02020603050405020304" pitchFamily="18" charset="0"/>
              </a:rPr>
              <a:t>interpretability</a:t>
            </a:r>
            <a:r>
              <a:rPr lang="en-US" sz="1900" dirty="0">
                <a:latin typeface="Times New Roman" panose="02020603050405020304" pitchFamily="18" charset="0"/>
                <a:cs typeface="Times New Roman" panose="02020603050405020304" pitchFamily="18" charset="0"/>
              </a:rPr>
              <a:t> and </a:t>
            </a:r>
            <a:r>
              <a:rPr lang="en-US" sz="1900" b="1" dirty="0">
                <a:latin typeface="Times New Roman" panose="02020603050405020304" pitchFamily="18" charset="0"/>
                <a:cs typeface="Times New Roman" panose="02020603050405020304" pitchFamily="18" charset="0"/>
              </a:rPr>
              <a:t>clinical trust</a:t>
            </a:r>
            <a:r>
              <a:rPr lang="en-US" sz="1900" dirty="0">
                <a:latin typeface="Times New Roman" panose="02020603050405020304" pitchFamily="18" charset="0"/>
                <a:cs typeface="Times New Roman" panose="02020603050405020304" pitchFamily="18" charset="0"/>
              </a:rPr>
              <a:t> in AI predictions.</a:t>
            </a:r>
          </a:p>
          <a:p>
            <a:pPr algn="just"/>
            <a:r>
              <a:rPr lang="en-US" sz="1900" dirty="0">
                <a:latin typeface="Times New Roman" panose="02020603050405020304" pitchFamily="18" charset="0"/>
                <a:cs typeface="Times New Roman" panose="02020603050405020304" pitchFamily="18" charset="0"/>
              </a:rPr>
              <a:t>Useful in verifying whether the model focused on actual fracture areas.</a:t>
            </a:r>
          </a:p>
          <a:p>
            <a:pPr algn="just"/>
            <a:r>
              <a:rPr lang="en-US" sz="1900" dirty="0">
                <a:latin typeface="Times New Roman" panose="02020603050405020304" pitchFamily="18" charset="0"/>
                <a:cs typeface="Times New Roman" panose="02020603050405020304" pitchFamily="18" charset="0"/>
              </a:rPr>
              <a:t>Supports medical validation and debugging of model behavior.</a:t>
            </a:r>
          </a:p>
          <a:p>
            <a:pPr algn="just"/>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337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59F2-5C64-17BA-BDFA-B0263DE30D9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7848857-DD6B-03F6-8D78-2E24A9F125CB}"/>
              </a:ext>
            </a:extLst>
          </p:cNvPr>
          <p:cNvSpPr>
            <a:spLocks noGrp="1"/>
          </p:cNvSpPr>
          <p:nvPr>
            <p:ph type="title"/>
          </p:nvPr>
        </p:nvSpPr>
        <p:spPr>
          <a:xfrm>
            <a:off x="1936504" y="211513"/>
            <a:ext cx="7443470" cy="594732"/>
          </a:xfrm>
        </p:spPr>
        <p:txBody>
          <a:bodyPr>
            <a:noAutofit/>
          </a:bodyPr>
          <a:lstStyle/>
          <a:p>
            <a:pPr marL="0" indent="0"/>
            <a:r>
              <a:rPr lang="en-US" sz="2200" b="1" cap="none" dirty="0">
                <a:latin typeface="Times New Roman" panose="02020603050405020304" pitchFamily="18" charset="0"/>
                <a:cs typeface="Times New Roman" panose="02020603050405020304" pitchFamily="18" charset="0"/>
              </a:rPr>
              <a:t>Yolov8 + Swin Transformer</a:t>
            </a:r>
          </a:p>
        </p:txBody>
      </p:sp>
      <p:sp>
        <p:nvSpPr>
          <p:cNvPr id="8" name="Rectangle 2">
            <a:extLst>
              <a:ext uri="{FF2B5EF4-FFF2-40B4-BE49-F238E27FC236}">
                <a16:creationId xmlns:a16="http://schemas.microsoft.com/office/drawing/2014/main" id="{EAF7EEE6-1115-029F-C276-250623EB70A9}"/>
              </a:ext>
            </a:extLst>
          </p:cNvPr>
          <p:cNvSpPr>
            <a:spLocks noGrp="1" noChangeArrowheads="1"/>
          </p:cNvSpPr>
          <p:nvPr>
            <p:ph idx="1"/>
          </p:nvPr>
        </p:nvSpPr>
        <p:spPr bwMode="auto">
          <a:xfrm>
            <a:off x="775240" y="1312140"/>
            <a:ext cx="10641519" cy="3016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YOLOv8 + Swin Transformer</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a hybrid deep learning architecture that combines the fast, anchor-free object detection capabilities of YOLOv8 with the powerful hierarchical feature representation of the Swin Transformer. YOLOv8 first detects and localizes fracture regions in medical X-ray images using its efficient CNN-based backbone and flexible detection head, producing precise bounding boxes around suspected areas. These cropped regions are then passed to the Swin Transformer, a vision transformer that operates on shifted windows to capture both local and global contextual information. The Swin Transformer excels at learning fine-grained patterns and structural abnormalities, making it ideal for classifying fracture type or severity from the detected region. This combination enables accurate, high-resolution medical image interpretation with both fast detection and context-aware classification.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8822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46FB-2109-7313-2996-3096665F1814}"/>
              </a:ext>
            </a:extLst>
          </p:cNvPr>
          <p:cNvSpPr>
            <a:spLocks noGrp="1"/>
          </p:cNvSpPr>
          <p:nvPr>
            <p:ph type="title"/>
          </p:nvPr>
        </p:nvSpPr>
        <p:spPr>
          <a:xfrm>
            <a:off x="2064881" y="224543"/>
            <a:ext cx="7681791" cy="843327"/>
          </a:xfrm>
        </p:spPr>
        <p:txBody>
          <a:bodyPr>
            <a:noAutofit/>
          </a:bodyPr>
          <a:lstStyle/>
          <a:p>
            <a:r>
              <a:rPr lang="en-US" dirty="0"/>
              <a:t>architecture</a:t>
            </a:r>
          </a:p>
        </p:txBody>
      </p:sp>
      <p:pic>
        <p:nvPicPr>
          <p:cNvPr id="4" name="Picture 3">
            <a:extLst>
              <a:ext uri="{FF2B5EF4-FFF2-40B4-BE49-F238E27FC236}">
                <a16:creationId xmlns:a16="http://schemas.microsoft.com/office/drawing/2014/main" id="{109BFA19-BE45-BCB1-3931-F63207C45E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1136" y="1285557"/>
            <a:ext cx="7390846" cy="4926236"/>
          </a:xfrm>
          <a:prstGeom prst="rect">
            <a:avLst/>
          </a:prstGeom>
          <a:noFill/>
          <a:ln>
            <a:noFill/>
          </a:ln>
        </p:spPr>
      </p:pic>
    </p:spTree>
    <p:extLst>
      <p:ext uri="{BB962C8B-B14F-4D97-AF65-F5344CB8AC3E}">
        <p14:creationId xmlns:p14="http://schemas.microsoft.com/office/powerpoint/2010/main" val="4082007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1F452F-769D-0FE6-A33E-FB1F3A4CA740}"/>
                  </a:ext>
                </a:extLst>
              </p:cNvPr>
              <p:cNvSpPr>
                <a:spLocks noGrp="1"/>
              </p:cNvSpPr>
              <p:nvPr>
                <p:ph idx="1"/>
              </p:nvPr>
            </p:nvSpPr>
            <p:spPr>
              <a:xfrm>
                <a:off x="609207" y="677467"/>
                <a:ext cx="10973586" cy="5817698"/>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The input image is taken in the form  </a:t>
                </a:r>
              </a:p>
              <a:p>
                <a:pPr marL="0" indent="0" algn="just">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cs typeface="Times New Roman" panose="02020603050405020304" pitchFamily="18" charset="0"/>
                        </a:rPr>
                        <m:t>                    </m:t>
                      </m:r>
                      <m:r>
                        <a:rPr lang="en-US" b="1" i="1" dirty="0" smtClean="0">
                          <a:latin typeface="Cambria Math" panose="02040503050406030204" pitchFamily="18" charset="0"/>
                          <a:cs typeface="Times New Roman" panose="02020603050405020304" pitchFamily="18" charset="0"/>
                        </a:rPr>
                        <m:t>𝑰</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𝑹</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𝑯</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𝑾</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𝑪</m:t>
                      </m:r>
                      <m:r>
                        <a:rPr lang="en-US" b="1" i="1" dirty="0" smtClean="0">
                          <a:latin typeface="Cambria Math" panose="02040503050406030204" pitchFamily="18" charset="0"/>
                          <a:cs typeface="Times New Roman" panose="02020603050405020304" pitchFamily="18" charset="0"/>
                        </a:rPr>
                        <m:t>),                         (</m:t>
                      </m:r>
                      <m:r>
                        <a:rPr lang="en-US" b="1" i="1" dirty="0" smtClean="0">
                          <a:latin typeface="Cambria Math" panose="02040503050406030204" pitchFamily="18" charset="0"/>
                          <a:cs typeface="Times New Roman" panose="02020603050405020304" pitchFamily="18" charset="0"/>
                        </a:rPr>
                        <m:t>𝟏</m:t>
                      </m:r>
                      <m:r>
                        <a:rPr lang="en-US" b="1" i="1" dirty="0" smtClean="0">
                          <a:latin typeface="Cambria Math" panose="02040503050406030204" pitchFamily="18" charset="0"/>
                          <a:cs typeface="Times New Roman" panose="02020603050405020304" pitchFamily="18" charset="0"/>
                        </a:rPr>
                        <m:t>)   </m:t>
                      </m:r>
                    </m:oMath>
                  </m:oMathPara>
                </a14:m>
                <a:endParaRPr lang="en-US" b="1"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This equation describes the input image as a 3D tensor with height, width, and the number of channels. For grayscale X-rays and for colored images, the image data represents the raw input into the YOLOv8 detection model.</a:t>
                </a:r>
              </a:p>
              <a:p>
                <a:pPr marL="0" indent="0" algn="just">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cs typeface="Times New Roman" panose="02020603050405020304" pitchFamily="18" charset="0"/>
                        </a:rPr>
                        <m:t>                </m:t>
                      </m:r>
                      <m:r>
                        <a:rPr lang="en-US" b="1" i="1" dirty="0" smtClean="0">
                          <a:latin typeface="Cambria Math" panose="02040503050406030204" pitchFamily="18" charset="0"/>
                          <a:cs typeface="Times New Roman" panose="02020603050405020304" pitchFamily="18" charset="0"/>
                        </a:rPr>
                        <m:t>𝑭</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𝟏</m:t>
                      </m:r>
                      <m:r>
                        <a:rPr lang="en-US" b="1" i="1" dirty="0" smtClean="0">
                          <a:latin typeface="Cambria Math" panose="02040503050406030204" pitchFamily="18" charset="0"/>
                          <a:cs typeface="Times New Roman" panose="02020603050405020304" pitchFamily="18" charset="0"/>
                        </a:rPr>
                        <m:t>= </m:t>
                      </m:r>
                      <m:r>
                        <a:rPr lang="en-US" b="1" i="1" dirty="0" smtClean="0">
                          <a:latin typeface="Cambria Math" panose="02040503050406030204" pitchFamily="18" charset="0"/>
                          <a:cs typeface="Times New Roman" panose="02020603050405020304" pitchFamily="18" charset="0"/>
                        </a:rPr>
                        <m:t>𝑪</m:t>
                      </m:r>
                      <m:r>
                        <a:rPr lang="en-US" b="1" i="1" dirty="0" smtClean="0">
                          <a:latin typeface="Cambria Math" panose="02040503050406030204" pitchFamily="18" charset="0"/>
                          <a:cs typeface="Times New Roman" panose="02020603050405020304" pitchFamily="18" charset="0"/>
                        </a:rPr>
                        <m:t>𝟐</m:t>
                      </m:r>
                      <m:r>
                        <a:rPr lang="en-US" b="1" i="1" dirty="0" smtClean="0">
                          <a:latin typeface="Cambria Math" panose="02040503050406030204" pitchFamily="18" charset="0"/>
                          <a:cs typeface="Times New Roman" panose="02020603050405020304" pitchFamily="18" charset="0"/>
                        </a:rPr>
                        <m:t>𝒇</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𝑪𝒐𝒏𝒗</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𝑰</m:t>
                      </m:r>
                      <m:r>
                        <a:rPr lang="en-US" b="1" i="1" dirty="0" smtClean="0">
                          <a:latin typeface="Cambria Math" panose="02040503050406030204" pitchFamily="18" charset="0"/>
                          <a:cs typeface="Times New Roman" panose="02020603050405020304" pitchFamily="18" charset="0"/>
                        </a:rPr>
                        <m:t>))                               (</m:t>
                      </m:r>
                      <m:r>
                        <a:rPr lang="en-US" b="1" i="1" dirty="0" smtClean="0">
                          <a:latin typeface="Cambria Math" panose="02040503050406030204" pitchFamily="18" charset="0"/>
                          <a:cs typeface="Times New Roman" panose="02020603050405020304" pitchFamily="18" charset="0"/>
                        </a:rPr>
                        <m:t>𝟐</m:t>
                      </m:r>
                      <m:r>
                        <a:rPr lang="en-US" b="1" i="1" dirty="0" smtClean="0">
                          <a:latin typeface="Cambria Math" panose="02040503050406030204" pitchFamily="18" charset="0"/>
                          <a:cs typeface="Times New Roman" panose="02020603050405020304" pitchFamily="18" charset="0"/>
                        </a:rPr>
                        <m:t>)</m:t>
                      </m:r>
                    </m:oMath>
                  </m:oMathPara>
                </a14:m>
                <a:endParaRPr lang="en-US" b="1"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convolutional layer and cross-stage partial fusion (C2f) block process the image. The convolutional layer extracts spatial features from the image, which could be figments of structures like edges or textures. With these spatial features, we can now leverage fracture region detection on more complex structures like bones. </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cs typeface="Times New Roman" panose="02020603050405020304" pitchFamily="18" charset="0"/>
                        </a:rPr>
                        <m:t>𝑶𝒖𝒕𝒑𝒖𝒕</m:t>
                      </m:r>
                      <m:r>
                        <a:rPr lang="en-US" b="1" i="1" dirty="0" smtClean="0">
                          <a:latin typeface="Cambria Math" panose="02040503050406030204" pitchFamily="18" charset="0"/>
                          <a:cs typeface="Times New Roman" panose="02020603050405020304" pitchFamily="18" charset="0"/>
                        </a:rPr>
                        <m:t>_</m:t>
                      </m:r>
                      <m:r>
                        <a:rPr lang="en-US" b="1" i="1" dirty="0" smtClean="0">
                          <a:latin typeface="Cambria Math" panose="02040503050406030204" pitchFamily="18" charset="0"/>
                          <a:cs typeface="Times New Roman" panose="02020603050405020304" pitchFamily="18" charset="0"/>
                        </a:rPr>
                        <m:t>𝒀𝑶𝑳𝑶</m:t>
                      </m:r>
                      <m:r>
                        <a:rPr lang="en-US" b="1" i="1" dirty="0" smtClean="0">
                          <a:latin typeface="Cambria Math" panose="02040503050406030204" pitchFamily="18" charset="0"/>
                          <a:cs typeface="Times New Roman" panose="02020603050405020304" pitchFamily="18" charset="0"/>
                        </a:rPr>
                        <m:t> = (</m:t>
                      </m:r>
                      <m:r>
                        <a:rPr lang="en-US" b="1" i="1" dirty="0" err="1" smtClean="0">
                          <a:latin typeface="Cambria Math" panose="02040503050406030204" pitchFamily="18" charset="0"/>
                          <a:cs typeface="Times New Roman" panose="02020603050405020304" pitchFamily="18" charset="0"/>
                        </a:rPr>
                        <m:t>𝒙</m:t>
                      </m:r>
                      <m:r>
                        <a:rPr lang="en-US" b="1" i="1" dirty="0" err="1" smtClean="0">
                          <a:latin typeface="Cambria Math" panose="02040503050406030204" pitchFamily="18" charset="0"/>
                          <a:cs typeface="Times New Roman" panose="02020603050405020304" pitchFamily="18" charset="0"/>
                        </a:rPr>
                        <m:t>ᵢ,</m:t>
                      </m:r>
                      <m:r>
                        <a:rPr lang="en-US" b="1" i="1" dirty="0" err="1" smtClean="0">
                          <a:latin typeface="Cambria Math" panose="02040503050406030204" pitchFamily="18" charset="0"/>
                          <a:cs typeface="Times New Roman" panose="02020603050405020304" pitchFamily="18" charset="0"/>
                        </a:rPr>
                        <m:t>𝒚</m:t>
                      </m:r>
                      <m:r>
                        <a:rPr lang="en-US" b="1" i="1" dirty="0" err="1" smtClean="0">
                          <a:latin typeface="Cambria Math" panose="02040503050406030204" pitchFamily="18" charset="0"/>
                          <a:cs typeface="Times New Roman" panose="02020603050405020304" pitchFamily="18" charset="0"/>
                        </a:rPr>
                        <m:t>ᵢ,</m:t>
                      </m:r>
                      <m:r>
                        <a:rPr lang="en-US" b="1" i="1" dirty="0" err="1" smtClean="0">
                          <a:latin typeface="Cambria Math" panose="02040503050406030204" pitchFamily="18" charset="0"/>
                          <a:cs typeface="Times New Roman" panose="02020603050405020304" pitchFamily="18" charset="0"/>
                        </a:rPr>
                        <m:t>𝒘</m:t>
                      </m:r>
                      <m:r>
                        <a:rPr lang="en-US" b="1" i="1" dirty="0" err="1" smtClean="0">
                          <a:latin typeface="Cambria Math" panose="02040503050406030204" pitchFamily="18" charset="0"/>
                          <a:cs typeface="Times New Roman" panose="02020603050405020304" pitchFamily="18" charset="0"/>
                        </a:rPr>
                        <m:t>ᵢ,</m:t>
                      </m:r>
                      <m:r>
                        <a:rPr lang="en-US" b="1" i="1" dirty="0" err="1" smtClean="0">
                          <a:latin typeface="Cambria Math" panose="02040503050406030204" pitchFamily="18" charset="0"/>
                          <a:cs typeface="Times New Roman" panose="02020603050405020304" pitchFamily="18" charset="0"/>
                        </a:rPr>
                        <m:t>𝒉</m:t>
                      </m:r>
                      <m:r>
                        <a:rPr lang="en-US" b="1" i="1" dirty="0" err="1" smtClean="0">
                          <a:latin typeface="Cambria Math" panose="02040503050406030204" pitchFamily="18" charset="0"/>
                          <a:cs typeface="Times New Roman" panose="02020603050405020304" pitchFamily="18" charset="0"/>
                        </a:rPr>
                        <m:t>ᵢ,</m:t>
                      </m:r>
                      <m:r>
                        <a:rPr lang="en-US" b="1" i="1" dirty="0" err="1" smtClean="0">
                          <a:latin typeface="Cambria Math" panose="02040503050406030204" pitchFamily="18" charset="0"/>
                          <a:cs typeface="Times New Roman" panose="02020603050405020304" pitchFamily="18" charset="0"/>
                        </a:rPr>
                        <m:t>𝒄</m:t>
                      </m:r>
                      <m:r>
                        <a:rPr lang="en-US" b="1" i="1" dirty="0" smtClean="0">
                          <a:latin typeface="Cambria Math" panose="02040503050406030204" pitchFamily="18" charset="0"/>
                          <a:cs typeface="Times New Roman" panose="02020603050405020304" pitchFamily="18" charset="0"/>
                        </a:rPr>
                        <m:t>ᵢ)</m:t>
                      </m:r>
                      <m:r>
                        <a:rPr lang="en-US" b="1" i="1" dirty="0" err="1" smtClean="0">
                          <a:latin typeface="Cambria Math" panose="02040503050406030204" pitchFamily="18" charset="0"/>
                          <a:cs typeface="Times New Roman" panose="02020603050405020304" pitchFamily="18" charset="0"/>
                        </a:rPr>
                        <m:t>𝒇𝒐𝒓𝒊</m:t>
                      </m:r>
                      <m:r>
                        <a:rPr lang="en-US" b="1" i="1" dirty="0" smtClean="0">
                          <a:latin typeface="Cambria Math" panose="02040503050406030204" pitchFamily="18" charset="0"/>
                          <a:cs typeface="Times New Roman" panose="02020603050405020304" pitchFamily="18" charset="0"/>
                        </a:rPr>
                        <m:t>= </m:t>
                      </m:r>
                      <m:r>
                        <a:rPr lang="en-US" b="1" i="1" dirty="0" smtClean="0">
                          <a:latin typeface="Cambria Math" panose="02040503050406030204" pitchFamily="18" charset="0"/>
                          <a:cs typeface="Times New Roman" panose="02020603050405020304" pitchFamily="18" charset="0"/>
                        </a:rPr>
                        <m:t>𝟏</m:t>
                      </m:r>
                      <m:r>
                        <a:rPr lang="en-US" b="1" i="1" dirty="0" smtClean="0">
                          <a:latin typeface="Cambria Math" panose="02040503050406030204" pitchFamily="18" charset="0"/>
                          <a:cs typeface="Times New Roman" panose="02020603050405020304" pitchFamily="18" charset="0"/>
                        </a:rPr>
                        <m:t>𝒕𝒐𝑵</m:t>
                      </m:r>
                      <m:r>
                        <a:rPr lang="en-US" b="1" i="1" dirty="0" smtClean="0">
                          <a:latin typeface="Cambria Math" panose="02040503050406030204" pitchFamily="18" charset="0"/>
                          <a:cs typeface="Times New Roman" panose="02020603050405020304" pitchFamily="18" charset="0"/>
                        </a:rPr>
                        <m:t>   (</m:t>
                      </m:r>
                      <m:r>
                        <a:rPr lang="en-US" b="1" i="1" dirty="0" smtClean="0">
                          <a:latin typeface="Cambria Math" panose="02040503050406030204" pitchFamily="18" charset="0"/>
                          <a:cs typeface="Times New Roman" panose="02020603050405020304" pitchFamily="18" charset="0"/>
                        </a:rPr>
                        <m:t>𝟑</m:t>
                      </m:r>
                      <m:r>
                        <a:rPr lang="en-US" b="1" i="1" dirty="0" smtClean="0">
                          <a:latin typeface="Cambria Math" panose="02040503050406030204" pitchFamily="18" charset="0"/>
                          <a:cs typeface="Times New Roman" panose="02020603050405020304" pitchFamily="18" charset="0"/>
                        </a:rPr>
                        <m:t>)</m:t>
                      </m:r>
                    </m:oMath>
                  </m:oMathPara>
                </a14:m>
                <a:endParaRPr lang="en-US" b="1"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predicted bounding boxes all contain coordinates, dimensions, and confidence to show the center of the box, and width and height. Further, the confidence, or probability, that the box contains a fracture, contains bounding box representations for fracture areas in the original image.</a:t>
                </a:r>
              </a:p>
              <a:p>
                <a:pPr marL="0" indent="0" algn="just">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cs typeface="Times New Roman" panose="02020603050405020304" pitchFamily="18" charset="0"/>
                        </a:rPr>
                        <m:t>         </m:t>
                      </m:r>
                      <m:r>
                        <a:rPr lang="en-US" b="1" i="1" dirty="0" err="1" smtClean="0">
                          <a:latin typeface="Cambria Math" panose="02040503050406030204" pitchFamily="18" charset="0"/>
                          <a:cs typeface="Times New Roman" panose="02020603050405020304" pitchFamily="18" charset="0"/>
                        </a:rPr>
                        <m:t>𝑰</m:t>
                      </m:r>
                      <m:r>
                        <a:rPr lang="en-US" b="1" i="1" dirty="0" err="1" smtClean="0">
                          <a:latin typeface="Cambria Math" panose="02040503050406030204" pitchFamily="18" charset="0"/>
                          <a:cs typeface="Times New Roman" panose="02020603050405020304" pitchFamily="18" charset="0"/>
                        </a:rPr>
                        <m:t>_</m:t>
                      </m:r>
                      <m:r>
                        <a:rPr lang="en-US" b="1" i="1" dirty="0" err="1" smtClean="0">
                          <a:latin typeface="Cambria Math" panose="02040503050406030204" pitchFamily="18" charset="0"/>
                          <a:cs typeface="Times New Roman" panose="02020603050405020304" pitchFamily="18" charset="0"/>
                        </a:rPr>
                        <m:t>𝒄𝒓𝒐𝒑</m:t>
                      </m:r>
                      <m:r>
                        <a:rPr lang="en-US" b="1" i="1" dirty="0" smtClean="0">
                          <a:latin typeface="Cambria Math" panose="02040503050406030204" pitchFamily="18" charset="0"/>
                          <a:cs typeface="Times New Roman" panose="02020603050405020304" pitchFamily="18" charset="0"/>
                        </a:rPr>
                        <m:t>^((</m:t>
                      </m:r>
                      <m:r>
                        <a:rPr lang="en-US" b="1" i="1" dirty="0" err="1" smtClean="0">
                          <a:latin typeface="Cambria Math" panose="02040503050406030204" pitchFamily="18" charset="0"/>
                          <a:cs typeface="Times New Roman" panose="02020603050405020304" pitchFamily="18" charset="0"/>
                        </a:rPr>
                        <m:t>𝒊</m:t>
                      </m:r>
                      <m:r>
                        <a:rPr lang="en-US" b="1" i="1" dirty="0" smtClean="0">
                          <a:latin typeface="Cambria Math" panose="02040503050406030204" pitchFamily="18" charset="0"/>
                          <a:cs typeface="Times New Roman" panose="02020603050405020304" pitchFamily="18" charset="0"/>
                        </a:rPr>
                        <m:t>) )=</m:t>
                      </m:r>
                      <m:r>
                        <a:rPr lang="en-US" b="1" i="1" dirty="0" smtClean="0">
                          <a:latin typeface="Cambria Math" panose="02040503050406030204" pitchFamily="18" charset="0"/>
                          <a:cs typeface="Times New Roman" panose="02020603050405020304" pitchFamily="18" charset="0"/>
                        </a:rPr>
                        <m:t>𝑰</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𝒙</m:t>
                      </m:r>
                      <m:r>
                        <a:rPr lang="en-US" b="1" i="1" dirty="0" smtClean="0">
                          <a:latin typeface="Cambria Math" panose="02040503050406030204" pitchFamily="18" charset="0"/>
                          <a:cs typeface="Times New Roman" panose="02020603050405020304" pitchFamily="18" charset="0"/>
                        </a:rPr>
                        <m:t>ᵢ:</m:t>
                      </m:r>
                      <m:r>
                        <a:rPr lang="en-US" b="1" i="1" dirty="0" smtClean="0">
                          <a:latin typeface="Cambria Math" panose="02040503050406030204" pitchFamily="18" charset="0"/>
                          <a:cs typeface="Times New Roman" panose="02020603050405020304" pitchFamily="18" charset="0"/>
                        </a:rPr>
                        <m:t>𝒙</m:t>
                      </m:r>
                      <m:r>
                        <a:rPr lang="en-US" b="1" i="1" dirty="0" smtClean="0">
                          <a:latin typeface="Cambria Math" panose="02040503050406030204" pitchFamily="18" charset="0"/>
                          <a:cs typeface="Times New Roman" panose="02020603050405020304" pitchFamily="18" charset="0"/>
                        </a:rPr>
                        <m:t>ᵢ+</m:t>
                      </m:r>
                      <m:r>
                        <a:rPr lang="en-US" b="1" i="1" dirty="0" err="1" smtClean="0">
                          <a:latin typeface="Cambria Math" panose="02040503050406030204" pitchFamily="18" charset="0"/>
                          <a:cs typeface="Times New Roman" panose="02020603050405020304" pitchFamily="18" charset="0"/>
                        </a:rPr>
                        <m:t>𝒘</m:t>
                      </m:r>
                      <m:r>
                        <a:rPr lang="en-US" b="1" i="1" dirty="0" err="1" smtClean="0">
                          <a:latin typeface="Cambria Math" panose="02040503050406030204" pitchFamily="18" charset="0"/>
                          <a:cs typeface="Times New Roman" panose="02020603050405020304" pitchFamily="18" charset="0"/>
                        </a:rPr>
                        <m:t>ᵢ,</m:t>
                      </m:r>
                      <m:r>
                        <a:rPr lang="en-US" b="1" i="1" dirty="0" err="1" smtClean="0">
                          <a:latin typeface="Cambria Math" panose="02040503050406030204" pitchFamily="18" charset="0"/>
                          <a:cs typeface="Times New Roman" panose="02020603050405020304" pitchFamily="18" charset="0"/>
                        </a:rPr>
                        <m:t>𝒚</m:t>
                      </m:r>
                      <m:r>
                        <a:rPr lang="en-US" b="1" i="1" dirty="0" smtClean="0">
                          <a:latin typeface="Cambria Math" panose="02040503050406030204" pitchFamily="18" charset="0"/>
                          <a:cs typeface="Times New Roman" panose="02020603050405020304" pitchFamily="18" charset="0"/>
                        </a:rPr>
                        <m:t>ᵢ:</m:t>
                      </m:r>
                      <m:r>
                        <a:rPr lang="en-US" b="1" i="1" dirty="0" smtClean="0">
                          <a:latin typeface="Cambria Math" panose="02040503050406030204" pitchFamily="18" charset="0"/>
                          <a:cs typeface="Times New Roman" panose="02020603050405020304" pitchFamily="18" charset="0"/>
                        </a:rPr>
                        <m:t>𝒚</m:t>
                      </m:r>
                      <m:r>
                        <a:rPr lang="en-US" b="1" i="1" dirty="0" smtClean="0">
                          <a:latin typeface="Cambria Math" panose="02040503050406030204" pitchFamily="18" charset="0"/>
                          <a:cs typeface="Times New Roman" panose="02020603050405020304" pitchFamily="18" charset="0"/>
                        </a:rPr>
                        <m:t>ᵢ+</m:t>
                      </m:r>
                      <m:r>
                        <a:rPr lang="en-US" b="1" i="1" dirty="0" smtClean="0">
                          <a:latin typeface="Cambria Math" panose="02040503050406030204" pitchFamily="18" charset="0"/>
                          <a:cs typeface="Times New Roman" panose="02020603050405020304" pitchFamily="18" charset="0"/>
                        </a:rPr>
                        <m:t>𝒉</m:t>
                      </m:r>
                      <m:r>
                        <a:rPr lang="en-US" b="1" i="1" dirty="0" smtClean="0">
                          <a:latin typeface="Cambria Math" panose="02040503050406030204" pitchFamily="18" charset="0"/>
                          <a:cs typeface="Times New Roman" panose="02020603050405020304" pitchFamily="18" charset="0"/>
                        </a:rPr>
                        <m:t>ᵢ]          (</m:t>
                      </m:r>
                      <m:r>
                        <a:rPr lang="en-US" b="1" i="1" dirty="0" smtClean="0">
                          <a:latin typeface="Cambria Math" panose="02040503050406030204" pitchFamily="18" charset="0"/>
                          <a:cs typeface="Times New Roman" panose="02020603050405020304" pitchFamily="18" charset="0"/>
                        </a:rPr>
                        <m:t>𝟒</m:t>
                      </m:r>
                      <m:r>
                        <a:rPr lang="en-US" b="1" i="1" dirty="0" smtClean="0">
                          <a:latin typeface="Cambria Math" panose="02040503050406030204" pitchFamily="18" charset="0"/>
                          <a:cs typeface="Times New Roman" panose="02020603050405020304" pitchFamily="18" charset="0"/>
                        </a:rPr>
                        <m:t>)</m:t>
                      </m:r>
                    </m:oMath>
                  </m:oMathPara>
                </a14:m>
                <a:endParaRPr lang="en-US" b="1"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Each bounding box generated in the prediction stage is used to crop the region of interest (ROI) from the image to keep the next step (transformer) focused on potential fracture areas, while filtering out useless background and reducing the computational load. Each cropped image is then resized and normalized to become an input for the Swin transformer.</a:t>
                </a:r>
              </a:p>
            </p:txBody>
          </p:sp>
        </mc:Choice>
        <mc:Fallback xmlns="">
          <p:sp>
            <p:nvSpPr>
              <p:cNvPr id="3" name="Content Placeholder 2">
                <a:extLst>
                  <a:ext uri="{FF2B5EF4-FFF2-40B4-BE49-F238E27FC236}">
                    <a16:creationId xmlns:a16="http://schemas.microsoft.com/office/drawing/2014/main" id="{581F452F-769D-0FE6-A33E-FB1F3A4CA740}"/>
                  </a:ext>
                </a:extLst>
              </p:cNvPr>
              <p:cNvSpPr>
                <a:spLocks noGrp="1" noRot="1" noChangeAspect="1" noMove="1" noResize="1" noEditPoints="1" noAdjustHandles="1" noChangeArrowheads="1" noChangeShapeType="1" noTextEdit="1"/>
              </p:cNvSpPr>
              <p:nvPr>
                <p:ph idx="1"/>
              </p:nvPr>
            </p:nvSpPr>
            <p:spPr>
              <a:xfrm>
                <a:off x="609207" y="677467"/>
                <a:ext cx="10973586" cy="5817698"/>
              </a:xfrm>
              <a:blipFill>
                <a:blip r:embed="rId2"/>
                <a:stretch>
                  <a:fillRect l="-500" t="-524" r="-444"/>
                </a:stretch>
              </a:blipFill>
            </p:spPr>
            <p:txBody>
              <a:bodyPr/>
              <a:lstStyle/>
              <a:p>
                <a:r>
                  <a:rPr lang="en-US">
                    <a:noFill/>
                  </a:rPr>
                  <a:t> </a:t>
                </a:r>
              </a:p>
            </p:txBody>
          </p:sp>
        </mc:Fallback>
      </mc:AlternateContent>
    </p:spTree>
    <p:extLst>
      <p:ext uri="{BB962C8B-B14F-4D97-AF65-F5344CB8AC3E}">
        <p14:creationId xmlns:p14="http://schemas.microsoft.com/office/powerpoint/2010/main" val="4108769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628385-8C0A-D863-134A-F89B39C98A1B}"/>
                  </a:ext>
                </a:extLst>
              </p:cNvPr>
              <p:cNvSpPr>
                <a:spLocks noGrp="1"/>
              </p:cNvSpPr>
              <p:nvPr>
                <p:ph idx="1"/>
              </p:nvPr>
            </p:nvSpPr>
            <p:spPr>
              <a:xfrm>
                <a:off x="943109" y="838741"/>
                <a:ext cx="10609793" cy="5227762"/>
              </a:xfrm>
            </p:spPr>
            <p:txBody>
              <a:bodyPr>
                <a:noAutofit/>
              </a:bodyPr>
              <a:lstStyle/>
              <a:p>
                <a:pPr marL="0" indent="0" algn="just">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cs typeface="Times New Roman" panose="02020603050405020304" pitchFamily="18" charset="0"/>
                        </a:rPr>
                        <m:t> </m:t>
                      </m:r>
                      <m:r>
                        <a:rPr lang="en-US" b="1" i="1" dirty="0" smtClean="0">
                          <a:latin typeface="Cambria Math" panose="02040503050406030204" pitchFamily="18" charset="0"/>
                          <a:cs typeface="Times New Roman" panose="02020603050405020304" pitchFamily="18" charset="0"/>
                        </a:rPr>
                        <m:t>𝑿</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𝟎</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𝑹</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𝑯</m:t>
                      </m:r>
                      <m:r>
                        <m:rPr>
                          <m:lit/>
                        </m:rP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𝑷</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𝑾</m:t>
                      </m:r>
                      <m:r>
                        <m:rPr>
                          <m:lit/>
                        </m:rP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𝑷</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𝑷</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𝟐</m:t>
                      </m:r>
                      <m:r>
                        <a:rPr lang="en-US" b="1" i="1" dirty="0">
                          <a:latin typeface="Cambria Math" panose="02040503050406030204" pitchFamily="18" charset="0"/>
                          <a:cs typeface="Times New Roman" panose="02020603050405020304" pitchFamily="18" charset="0"/>
                        </a:rPr>
                        <m:t> </m:t>
                      </m:r>
                      <m:r>
                        <a:rPr lang="en-US" b="1" i="1" dirty="0">
                          <a:latin typeface="Cambria Math" panose="02040503050406030204" pitchFamily="18" charset="0"/>
                          <a:cs typeface="Times New Roman" panose="02020603050405020304" pitchFamily="18" charset="0"/>
                        </a:rPr>
                        <m:t>𝑪</m:t>
                      </m:r>
                      <m:r>
                        <a:rPr lang="en-US" b="1" i="1" dirty="0">
                          <a:latin typeface="Cambria Math" panose="02040503050406030204" pitchFamily="18" charset="0"/>
                          <a:cs typeface="Times New Roman" panose="02020603050405020304" pitchFamily="18" charset="0"/>
                        </a:rPr>
                        <m:t>)                       (</m:t>
                      </m:r>
                      <m:r>
                        <a:rPr lang="en-US" b="1" i="1" dirty="0">
                          <a:latin typeface="Cambria Math" panose="02040503050406030204" pitchFamily="18" charset="0"/>
                          <a:cs typeface="Times New Roman" panose="02020603050405020304" pitchFamily="18" charset="0"/>
                        </a:rPr>
                        <m:t>𝟓</m:t>
                      </m:r>
                      <m:r>
                        <a:rPr lang="en-US" b="1" i="1" dirty="0">
                          <a:latin typeface="Cambria Math" panose="02040503050406030204" pitchFamily="18" charset="0"/>
                          <a:cs typeface="Times New Roman" panose="02020603050405020304" pitchFamily="18" charset="0"/>
                        </a:rPr>
                        <m:t>)</m:t>
                      </m:r>
                    </m:oMath>
                  </m:oMathPara>
                </a14:m>
                <a:endParaRPr lang="en-US" b="1"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By flattening each patch for each token, the 2-D spatial content is transformed into 1-D sequences for the Transformer. Every token retains the spatial locality and is still the first step of converting the image into a more attention-friendly format.</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cs typeface="Times New Roman" panose="02020603050405020304" pitchFamily="18" charset="0"/>
                        </a:rPr>
                        <m:t>    </m:t>
                      </m:r>
                      <m:r>
                        <a:rPr lang="en-US" b="1" i="1" dirty="0">
                          <a:latin typeface="Cambria Math" panose="02040503050406030204" pitchFamily="18" charset="0"/>
                          <a:cs typeface="Times New Roman" panose="02020603050405020304" pitchFamily="18" charset="0"/>
                        </a:rPr>
                        <m:t>𝑿</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𝟏</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𝑿</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𝟎</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𝑾</m:t>
                      </m:r>
                      <m:r>
                        <a:rPr lang="en-US" b="1" i="1" dirty="0">
                          <a:latin typeface="Cambria Math" panose="02040503050406030204" pitchFamily="18" charset="0"/>
                          <a:cs typeface="Times New Roman" panose="02020603050405020304" pitchFamily="18" charset="0"/>
                        </a:rPr>
                        <m:t>ₑ,</m:t>
                      </m:r>
                      <m:r>
                        <a:rPr lang="en-US" b="1" i="1" dirty="0">
                          <a:latin typeface="Cambria Math" panose="02040503050406030204" pitchFamily="18" charset="0"/>
                          <a:cs typeface="Times New Roman" panose="02020603050405020304" pitchFamily="18" charset="0"/>
                        </a:rPr>
                        <m:t>𝒘𝒉𝒆𝒓𝒆𝑾</m:t>
                      </m:r>
                      <m:r>
                        <a:rPr lang="en-US" b="1" i="1" dirty="0">
                          <a:latin typeface="Cambria Math" panose="02040503050406030204" pitchFamily="18" charset="0"/>
                          <a:cs typeface="Times New Roman" panose="02020603050405020304" pitchFamily="18" charset="0"/>
                        </a:rPr>
                        <m:t>ₑ∈</m:t>
                      </m:r>
                      <m:r>
                        <a:rPr lang="en-US" b="1" i="1" dirty="0">
                          <a:latin typeface="Cambria Math" panose="02040503050406030204" pitchFamily="18" charset="0"/>
                          <a:cs typeface="Times New Roman" panose="02020603050405020304" pitchFamily="18" charset="0"/>
                        </a:rPr>
                        <m:t>𝑹</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𝑷</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𝟐</m:t>
                      </m:r>
                      <m:r>
                        <a:rPr lang="en-US" b="1" i="1" dirty="0">
                          <a:latin typeface="Cambria Math" panose="02040503050406030204" pitchFamily="18" charset="0"/>
                          <a:cs typeface="Times New Roman" panose="02020603050405020304" pitchFamily="18" charset="0"/>
                        </a:rPr>
                        <m:t> </m:t>
                      </m:r>
                      <m:r>
                        <a:rPr lang="en-US" b="1" i="1" dirty="0">
                          <a:latin typeface="Cambria Math" panose="02040503050406030204" pitchFamily="18" charset="0"/>
                          <a:cs typeface="Times New Roman" panose="02020603050405020304" pitchFamily="18" charset="0"/>
                        </a:rPr>
                        <m:t>𝑪</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𝑫</m:t>
                      </m:r>
                      <m:r>
                        <a:rPr lang="en-US" b="1" i="1" dirty="0">
                          <a:latin typeface="Cambria Math" panose="02040503050406030204" pitchFamily="18" charset="0"/>
                          <a:cs typeface="Times New Roman" panose="02020603050405020304" pitchFamily="18" charset="0"/>
                        </a:rPr>
                        <m:t>)      (</m:t>
                      </m:r>
                      <m:r>
                        <a:rPr lang="en-US" b="1" i="1" dirty="0">
                          <a:latin typeface="Cambria Math" panose="02040503050406030204" pitchFamily="18" charset="0"/>
                          <a:cs typeface="Times New Roman" panose="02020603050405020304" pitchFamily="18" charset="0"/>
                        </a:rPr>
                        <m:t>𝟔</m:t>
                      </m:r>
                      <m:r>
                        <a:rPr lang="en-US" b="1" i="1" dirty="0">
                          <a:latin typeface="Cambria Math" panose="02040503050406030204" pitchFamily="18" charset="0"/>
                          <a:cs typeface="Times New Roman" panose="02020603050405020304" pitchFamily="18" charset="0"/>
                        </a:rPr>
                        <m:t>)</m:t>
                      </m:r>
                    </m:oMath>
                  </m:oMathPara>
                </a14:m>
                <a:endParaRPr lang="en-US" b="1"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Every flattened patch vector is linearly projected into a fixed D-dimensional space, allowing the Swin Transformer to treat every patch exactly the same.</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cs typeface="Times New Roman" panose="02020603050405020304" pitchFamily="18" charset="0"/>
                        </a:rPr>
                        <m:t> </m:t>
                      </m:r>
                      <m:r>
                        <a:rPr lang="en-US" b="1" i="1" dirty="0" smtClean="0">
                          <a:latin typeface="Cambria Math" panose="02040503050406030204" pitchFamily="18" charset="0"/>
                          <a:cs typeface="Times New Roman" panose="02020603050405020304" pitchFamily="18" charset="0"/>
                        </a:rPr>
                        <m:t>𝑨𝒕𝒕𝒆𝒏𝒕𝒊𝒐𝒏</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𝑸</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𝑲</m:t>
                      </m:r>
                      <m:r>
                        <a:rPr lang="en-US" b="1" i="1" dirty="0" smtClean="0">
                          <a:latin typeface="Cambria Math" panose="02040503050406030204" pitchFamily="18" charset="0"/>
                          <a:cs typeface="Times New Roman" panose="02020603050405020304" pitchFamily="18" charset="0"/>
                        </a:rPr>
                        <m:t>,</m:t>
                      </m:r>
                      <m:r>
                        <a:rPr lang="en-US" b="1" i="1" dirty="0" smtClean="0">
                          <a:latin typeface="Cambria Math" panose="02040503050406030204" pitchFamily="18" charset="0"/>
                          <a:cs typeface="Times New Roman" panose="02020603050405020304" pitchFamily="18" charset="0"/>
                        </a:rPr>
                        <m:t>𝑽</m:t>
                      </m:r>
                      <m:r>
                        <a:rPr lang="en-US" b="1" i="1" dirty="0" smtClean="0">
                          <a:latin typeface="Cambria Math" panose="02040503050406030204" pitchFamily="18" charset="0"/>
                          <a:cs typeface="Times New Roman" panose="02020603050405020304" pitchFamily="18" charset="0"/>
                        </a:rPr>
                        <m:t>)=</m:t>
                      </m:r>
                      <m:r>
                        <a:rPr lang="en-US" b="1" i="1" dirty="0" err="1">
                          <a:latin typeface="Cambria Math" panose="02040503050406030204" pitchFamily="18" charset="0"/>
                          <a:cs typeface="Times New Roman" panose="02020603050405020304" pitchFamily="18" charset="0"/>
                        </a:rPr>
                        <m:t>𝑺𝒐𝒇𝒕𝒎𝒂𝒙</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𝑸𝑲</m:t>
                      </m:r>
                      <m:r>
                        <a:rPr lang="en-US" b="1" i="1" dirty="0">
                          <a:latin typeface="Cambria Math" panose="02040503050406030204" pitchFamily="18" charset="0"/>
                          <a:cs typeface="Times New Roman" panose="02020603050405020304" pitchFamily="18" charset="0"/>
                        </a:rPr>
                        <m:t>ᵀ</m:t>
                      </m:r>
                      <m:r>
                        <m:rPr>
                          <m:lit/>
                        </m:rP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m:t>
                      </m:r>
                      <m:r>
                        <a:rPr lang="en-US" b="1" i="1" dirty="0">
                          <a:latin typeface="Cambria Math" panose="02040503050406030204" pitchFamily="18" charset="0"/>
                          <a:cs typeface="Times New Roman" panose="02020603050405020304" pitchFamily="18" charset="0"/>
                        </a:rPr>
                        <m:t>𝒅</m:t>
                      </m:r>
                      <m:r>
                        <a:rPr lang="en-US" b="1" i="1" dirty="0">
                          <a:latin typeface="Cambria Math" panose="02040503050406030204" pitchFamily="18" charset="0"/>
                          <a:cs typeface="Times New Roman" panose="02020603050405020304" pitchFamily="18" charset="0"/>
                        </a:rPr>
                        <m:t>ₖ)·</m:t>
                      </m:r>
                      <m:r>
                        <a:rPr lang="en-US" b="1" i="1" dirty="0">
                          <a:latin typeface="Cambria Math" panose="02040503050406030204" pitchFamily="18" charset="0"/>
                          <a:cs typeface="Times New Roman" panose="02020603050405020304" pitchFamily="18" charset="0"/>
                        </a:rPr>
                        <m:t>𝑽</m:t>
                      </m:r>
                      <m:r>
                        <a:rPr lang="en-US" b="1" i="1" dirty="0">
                          <a:latin typeface="Cambria Math" panose="02040503050406030204" pitchFamily="18" charset="0"/>
                          <a:cs typeface="Times New Roman" panose="02020603050405020304" pitchFamily="18" charset="0"/>
                        </a:rPr>
                        <m:t>         (</m:t>
                      </m:r>
                      <m:r>
                        <a:rPr lang="en-US" b="1" i="1" dirty="0">
                          <a:latin typeface="Cambria Math" panose="02040503050406030204" pitchFamily="18" charset="0"/>
                          <a:cs typeface="Times New Roman" panose="02020603050405020304" pitchFamily="18" charset="0"/>
                        </a:rPr>
                        <m:t>𝟕</m:t>
                      </m:r>
                      <m:r>
                        <a:rPr lang="en-US" b="1" i="1" dirty="0">
                          <a:latin typeface="Cambria Math" panose="02040503050406030204" pitchFamily="18" charset="0"/>
                          <a:cs typeface="Times New Roman" panose="02020603050405020304" pitchFamily="18" charset="0"/>
                        </a:rPr>
                        <m:t>) </m:t>
                      </m:r>
                    </m:oMath>
                  </m:oMathPara>
                </a14:m>
                <a:endParaRPr lang="en-US" b="1"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dot product shows the similarity of the representation, which is then scaled to normalize the input to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The </a:t>
                </a:r>
                <a:r>
                  <a:rPr lang="en-US" dirty="0" err="1">
                    <a:latin typeface="Times New Roman" panose="02020603050405020304" pitchFamily="18" charset="0"/>
                    <a:cs typeface="Times New Roman" panose="02020603050405020304" pitchFamily="18" charset="0"/>
                  </a:rPr>
                  <a:t>Softmax</a:t>
                </a:r>
                <a:r>
                  <a:rPr lang="en-US" dirty="0">
                    <a:latin typeface="Times New Roman" panose="02020603050405020304" pitchFamily="18" charset="0"/>
                    <a:cs typeface="Times New Roman" panose="02020603050405020304" pitchFamily="18" charset="0"/>
                  </a:rPr>
                  <a:t> calculates the scaled attention, which gives loading weights (which sum to 1) related to each patch. This allows the network to learn spatial dependencies for fracture patterns, which would otherwise be impossible without self-attention.</a:t>
                </a:r>
              </a:p>
            </p:txBody>
          </p:sp>
        </mc:Choice>
        <mc:Fallback xmlns="">
          <p:sp>
            <p:nvSpPr>
              <p:cNvPr id="3" name="Content Placeholder 2">
                <a:extLst>
                  <a:ext uri="{FF2B5EF4-FFF2-40B4-BE49-F238E27FC236}">
                    <a16:creationId xmlns:a16="http://schemas.microsoft.com/office/drawing/2014/main" id="{97628385-8C0A-D863-134A-F89B39C98A1B}"/>
                  </a:ext>
                </a:extLst>
              </p:cNvPr>
              <p:cNvSpPr>
                <a:spLocks noGrp="1" noRot="1" noChangeAspect="1" noMove="1" noResize="1" noEditPoints="1" noAdjustHandles="1" noChangeArrowheads="1" noChangeShapeType="1" noTextEdit="1"/>
              </p:cNvSpPr>
              <p:nvPr>
                <p:ph idx="1"/>
              </p:nvPr>
            </p:nvSpPr>
            <p:spPr>
              <a:xfrm>
                <a:off x="943109" y="838741"/>
                <a:ext cx="10609793" cy="5227762"/>
              </a:xfrm>
              <a:blipFill>
                <a:blip r:embed="rId2"/>
                <a:stretch>
                  <a:fillRect l="-517" r="-460"/>
                </a:stretch>
              </a:blipFill>
            </p:spPr>
            <p:txBody>
              <a:bodyPr/>
              <a:lstStyle/>
              <a:p>
                <a:r>
                  <a:rPr lang="en-US">
                    <a:noFill/>
                  </a:rPr>
                  <a:t> </a:t>
                </a:r>
              </a:p>
            </p:txBody>
          </p:sp>
        </mc:Fallback>
      </mc:AlternateContent>
    </p:spTree>
    <p:extLst>
      <p:ext uri="{BB962C8B-B14F-4D97-AF65-F5344CB8AC3E}">
        <p14:creationId xmlns:p14="http://schemas.microsoft.com/office/powerpoint/2010/main" val="891132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3AE66-C5BE-C66E-F7CF-9531937AB0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405F5-9AEC-4F95-4B01-8AF394A90E80}"/>
              </a:ext>
            </a:extLst>
          </p:cNvPr>
          <p:cNvSpPr>
            <a:spLocks noGrp="1"/>
          </p:cNvSpPr>
          <p:nvPr>
            <p:ph idx="1"/>
          </p:nvPr>
        </p:nvSpPr>
        <p:spPr>
          <a:xfrm>
            <a:off x="371757" y="76248"/>
            <a:ext cx="10591211" cy="5587132"/>
          </a:xfrm>
        </p:spPr>
        <p:txBody>
          <a:bodyPr>
            <a:normAutofit/>
          </a:bodyPr>
          <a:lstStyle/>
          <a:p>
            <a:pPr marL="0" indent="0" algn="just">
              <a:buNone/>
            </a:pPr>
            <a:endParaRPr lang="en-US" sz="1900" b="1"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Combining </a:t>
            </a:r>
            <a:r>
              <a:rPr lang="en-US" sz="1800" b="1" dirty="0">
                <a:latin typeface="Times New Roman" panose="02020603050405020304" pitchFamily="18" charset="0"/>
                <a:cs typeface="Times New Roman" panose="02020603050405020304" pitchFamily="18" charset="0"/>
              </a:rPr>
              <a:t>YOLOv8 + Swin Transformer</a:t>
            </a:r>
            <a:r>
              <a:rPr lang="en-US" sz="1800" dirty="0">
                <a:latin typeface="Times New Roman" panose="02020603050405020304" pitchFamily="18" charset="0"/>
                <a:cs typeface="Times New Roman" panose="02020603050405020304" pitchFamily="18" charset="0"/>
              </a:rPr>
              <a:t> is an advanced and powerful hybrid approach for </a:t>
            </a:r>
            <a:r>
              <a:rPr lang="en-US" sz="1800" b="1" dirty="0">
                <a:latin typeface="Times New Roman" panose="02020603050405020304" pitchFamily="18" charset="0"/>
                <a:cs typeface="Times New Roman" panose="02020603050405020304" pitchFamily="18" charset="0"/>
              </a:rPr>
              <a:t>object detection</a:t>
            </a:r>
            <a:r>
              <a:rPr lang="en-US" sz="1800" dirty="0">
                <a:latin typeface="Times New Roman" panose="02020603050405020304" pitchFamily="18" charset="0"/>
                <a:cs typeface="Times New Roman" panose="02020603050405020304" pitchFamily="18" charset="0"/>
              </a:rPr>
              <a:t> that integrates the </a:t>
            </a:r>
            <a:r>
              <a:rPr lang="en-US" sz="1800" b="1" dirty="0">
                <a:latin typeface="Times New Roman" panose="02020603050405020304" pitchFamily="18" charset="0"/>
                <a:cs typeface="Times New Roman" panose="02020603050405020304" pitchFamily="18" charset="0"/>
              </a:rPr>
              <a:t>YOLOv8 detection head</a:t>
            </a:r>
            <a:r>
              <a:rPr lang="en-US" sz="1800" dirty="0">
                <a:latin typeface="Times New Roman" panose="02020603050405020304" pitchFamily="18" charset="0"/>
                <a:cs typeface="Times New Roman" panose="02020603050405020304" pitchFamily="18" charset="0"/>
              </a:rPr>
              <a:t> with a </a:t>
            </a:r>
            <a:r>
              <a:rPr lang="en-US" sz="1800" b="1" dirty="0">
                <a:latin typeface="Times New Roman" panose="02020603050405020304" pitchFamily="18" charset="0"/>
                <a:cs typeface="Times New Roman" panose="02020603050405020304" pitchFamily="18" charset="0"/>
              </a:rPr>
              <a:t>Swin Transformer backbone</a:t>
            </a:r>
            <a:r>
              <a:rPr lang="en-US" sz="1800" dirty="0">
                <a:latin typeface="Times New Roman" panose="02020603050405020304" pitchFamily="18" charset="0"/>
                <a:cs typeface="Times New Roman" panose="02020603050405020304" pitchFamily="18" charset="0"/>
              </a:rPr>
              <a:t> for superior feature extraction.</a:t>
            </a:r>
          </a:p>
          <a:p>
            <a:pPr marL="0" indent="0" algn="just">
              <a:buNone/>
            </a:pPr>
            <a:endParaRPr lang="en-US" sz="19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89166D3-0319-3AA7-3060-8E05A36BEEB0}"/>
              </a:ext>
            </a:extLst>
          </p:cNvPr>
          <p:cNvPicPr>
            <a:picLocks noChangeAspect="1"/>
          </p:cNvPicPr>
          <p:nvPr/>
        </p:nvPicPr>
        <p:blipFill>
          <a:blip r:embed="rId2"/>
          <a:stretch>
            <a:fillRect/>
          </a:stretch>
        </p:blipFill>
        <p:spPr>
          <a:xfrm>
            <a:off x="546564" y="1802364"/>
            <a:ext cx="7928842" cy="4594463"/>
          </a:xfrm>
          <a:prstGeom prst="rect">
            <a:avLst/>
          </a:prstGeom>
        </p:spPr>
      </p:pic>
      <p:sp>
        <p:nvSpPr>
          <p:cNvPr id="5" name="Title 4">
            <a:extLst>
              <a:ext uri="{FF2B5EF4-FFF2-40B4-BE49-F238E27FC236}">
                <a16:creationId xmlns:a16="http://schemas.microsoft.com/office/drawing/2014/main" id="{4DF43BBA-000F-3D93-06F1-8C32D903B937}"/>
              </a:ext>
            </a:extLst>
          </p:cNvPr>
          <p:cNvSpPr>
            <a:spLocks noGrp="1"/>
          </p:cNvSpPr>
          <p:nvPr>
            <p:ph type="title"/>
          </p:nvPr>
        </p:nvSpPr>
        <p:spPr>
          <a:xfrm>
            <a:off x="1936504" y="211513"/>
            <a:ext cx="7443470" cy="594732"/>
          </a:xfrm>
        </p:spPr>
        <p:txBody>
          <a:bodyPr>
            <a:noAutofit/>
          </a:bodyPr>
          <a:lstStyle/>
          <a:p>
            <a:pPr marL="0" indent="0"/>
            <a:r>
              <a:rPr lang="en-US" sz="2200" b="1" cap="none" dirty="0">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306914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934616-008A-C6A1-25E6-BD3E98285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55" y="1111045"/>
            <a:ext cx="4807974" cy="4807974"/>
          </a:xfrm>
          <a:prstGeom prst="rect">
            <a:avLst/>
          </a:prstGeom>
        </p:spPr>
      </p:pic>
      <p:sp>
        <p:nvSpPr>
          <p:cNvPr id="4" name="TextBox 3">
            <a:extLst>
              <a:ext uri="{FF2B5EF4-FFF2-40B4-BE49-F238E27FC236}">
                <a16:creationId xmlns:a16="http://schemas.microsoft.com/office/drawing/2014/main" id="{DBC1834F-3BA7-8EDB-767D-F1B53621E484}"/>
              </a:ext>
            </a:extLst>
          </p:cNvPr>
          <p:cNvSpPr txBox="1"/>
          <p:nvPr/>
        </p:nvSpPr>
        <p:spPr>
          <a:xfrm>
            <a:off x="5791200" y="1315793"/>
            <a:ext cx="6096000" cy="3970318"/>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model is training fractures in X-ray images using blue bounding boxes labeled as class 0, indicating a single class (fracture) or a placeholder label.</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detections cover various body parts, including arms, hands, legs, and pelvis, across different X-ray angles and poses.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bounding boxes generally align well with fracture sites or abnormalities (e.g., metal implants), suggesting the model is localizing the regions of interest effectively.</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output demonstrates the potential for automated fracture detection to assist radiologists by highlighting suspicious regions for review.</a:t>
            </a:r>
          </a:p>
        </p:txBody>
      </p:sp>
    </p:spTree>
    <p:extLst>
      <p:ext uri="{BB962C8B-B14F-4D97-AF65-F5344CB8AC3E}">
        <p14:creationId xmlns:p14="http://schemas.microsoft.com/office/powerpoint/2010/main" val="3999933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C027E-12D9-5DEE-4164-59169E7D668A}"/>
              </a:ext>
            </a:extLst>
          </p:cNvPr>
          <p:cNvSpPr>
            <a:spLocks noGrp="1"/>
          </p:cNvSpPr>
          <p:nvPr>
            <p:ph type="title"/>
          </p:nvPr>
        </p:nvSpPr>
        <p:spPr>
          <a:xfrm>
            <a:off x="1066800" y="278154"/>
            <a:ext cx="10058400" cy="1609344"/>
          </a:xfrm>
        </p:spPr>
        <p:txBody>
          <a:bodyPr>
            <a:normAutofit/>
          </a:bodyPr>
          <a:lstStyle/>
          <a:p>
            <a:pPr algn="ctr"/>
            <a:r>
              <a:rPr lang="en-US" sz="2800" dirty="0">
                <a:solidFill>
                  <a:schemeClr val="tx1"/>
                </a:solidFill>
                <a:latin typeface="Times New Roman" panose="02020603050405020304" pitchFamily="18" charset="0"/>
                <a:cs typeface="Times New Roman" panose="02020603050405020304" pitchFamily="18" charset="0"/>
              </a:rPr>
              <a:t>Main Purpose of the Project: Bone Fracture Detection Using Deep Learning and Machine Learning</a:t>
            </a:r>
          </a:p>
        </p:txBody>
      </p:sp>
      <p:sp>
        <p:nvSpPr>
          <p:cNvPr id="3" name="Content Placeholder 2">
            <a:extLst>
              <a:ext uri="{FF2B5EF4-FFF2-40B4-BE49-F238E27FC236}">
                <a16:creationId xmlns:a16="http://schemas.microsoft.com/office/drawing/2014/main" id="{E9CAA7B2-1D2C-3C18-3A03-6D0AE78A08EB}"/>
              </a:ext>
            </a:extLst>
          </p:cNvPr>
          <p:cNvSpPr>
            <a:spLocks noGrp="1"/>
          </p:cNvSpPr>
          <p:nvPr>
            <p:ph idx="1"/>
          </p:nvPr>
        </p:nvSpPr>
        <p:spPr>
          <a:xfrm>
            <a:off x="1066800" y="2253360"/>
            <a:ext cx="10145022" cy="4050792"/>
          </a:xfrm>
        </p:spPr>
        <p:txBody>
          <a:bodyPr>
            <a:normAutofit fontScale="92500" lnSpcReduction="20000"/>
          </a:bodyPr>
          <a:lstStyle/>
          <a:p>
            <a:pPr marL="0" indent="0" algn="just">
              <a:buNone/>
            </a:pPr>
            <a:r>
              <a:rPr lang="en-US" sz="2100" b="1" dirty="0">
                <a:latin typeface="Times New Roman" panose="02020603050405020304" pitchFamily="18" charset="0"/>
                <a:cs typeface="Times New Roman" panose="02020603050405020304" pitchFamily="18" charset="0"/>
              </a:rPr>
              <a:t>Objectives:</a:t>
            </a:r>
          </a:p>
          <a:p>
            <a:pPr algn="just"/>
            <a:r>
              <a:rPr lang="en-US" sz="1800" b="1" dirty="0">
                <a:latin typeface="Times New Roman" panose="02020603050405020304" pitchFamily="18" charset="0"/>
                <a:cs typeface="Times New Roman" panose="02020603050405020304" pitchFamily="18" charset="0"/>
              </a:rPr>
              <a:t>Early and accurate detection</a:t>
            </a:r>
            <a:r>
              <a:rPr lang="en-US" sz="1800" dirty="0">
                <a:latin typeface="Times New Roman" panose="02020603050405020304" pitchFamily="18" charset="0"/>
                <a:cs typeface="Times New Roman" panose="02020603050405020304" pitchFamily="18" charset="0"/>
              </a:rPr>
              <a:t> of fractures using image analysis.</a:t>
            </a:r>
          </a:p>
          <a:p>
            <a:pPr algn="just"/>
            <a:r>
              <a:rPr lang="en-US" sz="1800" b="1" dirty="0">
                <a:latin typeface="Times New Roman" panose="02020603050405020304" pitchFamily="18" charset="0"/>
                <a:cs typeface="Times New Roman" panose="02020603050405020304" pitchFamily="18" charset="0"/>
              </a:rPr>
              <a:t>Reduce misdiagnosis</a:t>
            </a:r>
            <a:r>
              <a:rPr lang="en-US" sz="1800" dirty="0">
                <a:latin typeface="Times New Roman" panose="02020603050405020304" pitchFamily="18" charset="0"/>
                <a:cs typeface="Times New Roman" panose="02020603050405020304" pitchFamily="18" charset="0"/>
              </a:rPr>
              <a:t> and human error in reading X-rays.</a:t>
            </a:r>
          </a:p>
          <a:p>
            <a:pPr algn="just"/>
            <a:r>
              <a:rPr lang="en-US" sz="1800" b="1" dirty="0">
                <a:latin typeface="Times New Roman" panose="02020603050405020304" pitchFamily="18" charset="0"/>
                <a:cs typeface="Times New Roman" panose="02020603050405020304" pitchFamily="18" charset="0"/>
              </a:rPr>
              <a:t>Speed up clinical decision-making</a:t>
            </a:r>
            <a:r>
              <a:rPr lang="en-US" sz="1800" dirty="0">
                <a:latin typeface="Times New Roman" panose="02020603050405020304" pitchFamily="18" charset="0"/>
                <a:cs typeface="Times New Roman" panose="02020603050405020304" pitchFamily="18" charset="0"/>
              </a:rPr>
              <a:t> for doctors and radiologists.</a:t>
            </a:r>
          </a:p>
          <a:p>
            <a:pPr algn="just"/>
            <a:r>
              <a:rPr lang="en-US" sz="1800" dirty="0">
                <a:latin typeface="Times New Roman" panose="02020603050405020304" pitchFamily="18" charset="0"/>
                <a:cs typeface="Times New Roman" panose="02020603050405020304" pitchFamily="18" charset="0"/>
              </a:rPr>
              <a:t>Assist in </a:t>
            </a:r>
            <a:r>
              <a:rPr lang="en-US" sz="1800" b="1" dirty="0">
                <a:latin typeface="Times New Roman" panose="02020603050405020304" pitchFamily="18" charset="0"/>
                <a:cs typeface="Times New Roman" panose="02020603050405020304" pitchFamily="18" charset="0"/>
              </a:rPr>
              <a:t>fracture classification</a:t>
            </a:r>
            <a:r>
              <a:rPr lang="en-US" sz="1800" dirty="0">
                <a:latin typeface="Times New Roman" panose="02020603050405020304" pitchFamily="18" charset="0"/>
                <a:cs typeface="Times New Roman" panose="02020603050405020304" pitchFamily="18" charset="0"/>
              </a:rPr>
              <a:t> (e.g., fractured vs. non-fractured, type of fracture, severity).</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2100" b="1" dirty="0">
                <a:latin typeface="Times New Roman" panose="02020603050405020304" pitchFamily="18" charset="0"/>
                <a:cs typeface="Times New Roman" panose="02020603050405020304" pitchFamily="18" charset="0"/>
              </a:rPr>
              <a:t>How It Works:</a:t>
            </a:r>
          </a:p>
          <a:p>
            <a:pPr algn="just"/>
            <a:r>
              <a:rPr lang="en-US" sz="1800" b="1" dirty="0">
                <a:latin typeface="Times New Roman" panose="02020603050405020304" pitchFamily="18" charset="0"/>
                <a:cs typeface="Times New Roman" panose="02020603050405020304" pitchFamily="18" charset="0"/>
              </a:rPr>
              <a:t>Deep Learning (e.g., CNNs, </a:t>
            </a:r>
            <a:r>
              <a:rPr lang="en-US" sz="1800" b="1" dirty="0" err="1">
                <a:latin typeface="Times New Roman" panose="02020603050405020304" pitchFamily="18" charset="0"/>
                <a:cs typeface="Times New Roman" panose="02020603050405020304" pitchFamily="18" charset="0"/>
              </a:rPr>
              <a:t>EfficientNet</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ViT</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Used to automatically extract features from X-ray images and classify fracture presence or type.</a:t>
            </a:r>
          </a:p>
          <a:p>
            <a:pPr algn="just"/>
            <a:r>
              <a:rPr lang="en-US" sz="1800" b="1" dirty="0">
                <a:latin typeface="Times New Roman" panose="02020603050405020304" pitchFamily="18" charset="0"/>
                <a:cs typeface="Times New Roman" panose="02020603050405020304" pitchFamily="18" charset="0"/>
              </a:rPr>
              <a:t>Machine Learning models:</a:t>
            </a:r>
            <a:r>
              <a:rPr lang="en-US" sz="1800" dirty="0">
                <a:latin typeface="Times New Roman" panose="02020603050405020304" pitchFamily="18" charset="0"/>
                <a:cs typeface="Times New Roman" panose="02020603050405020304" pitchFamily="18" charset="0"/>
              </a:rPr>
              <a:t> Used for training and predicting based on patterns in medical imaging.</a:t>
            </a:r>
          </a:p>
          <a:p>
            <a:pPr algn="just"/>
            <a:r>
              <a:rPr lang="en-US" sz="1800" b="1" dirty="0">
                <a:latin typeface="Times New Roman" panose="02020603050405020304" pitchFamily="18" charset="0"/>
                <a:cs typeface="Times New Roman" panose="02020603050405020304" pitchFamily="18" charset="0"/>
              </a:rPr>
              <a:t>Hybrid Models (e.g., YOLO + </a:t>
            </a:r>
            <a:r>
              <a:rPr lang="en-US" sz="1800" b="1" dirty="0" err="1">
                <a:latin typeface="Times New Roman" panose="02020603050405020304" pitchFamily="18" charset="0"/>
                <a:cs typeface="Times New Roman" panose="02020603050405020304" pitchFamily="18" charset="0"/>
              </a:rPr>
              <a:t>EfficientNet</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Used for both </a:t>
            </a:r>
            <a:r>
              <a:rPr lang="en-US" sz="1800" b="1" dirty="0">
                <a:latin typeface="Times New Roman" panose="02020603050405020304" pitchFamily="18" charset="0"/>
                <a:cs typeface="Times New Roman" panose="02020603050405020304" pitchFamily="18" charset="0"/>
              </a:rPr>
              <a:t>fracture localization (object detection)</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classification</a:t>
            </a:r>
            <a:r>
              <a:rPr lang="en-US" sz="1800" dirty="0">
                <a:latin typeface="Times New Roman" panose="02020603050405020304" pitchFamily="18" charset="0"/>
                <a:cs typeface="Times New Roman" panose="02020603050405020304" pitchFamily="18" charset="0"/>
              </a:rPr>
              <a:t>.</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0947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8F1BEDE-14E5-5651-BD26-9FE137C36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84" y="469489"/>
            <a:ext cx="11516032" cy="5758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23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725CC52-6CC0-F417-1FEE-3869B7562E36}"/>
              </a:ext>
            </a:extLst>
          </p:cNvPr>
          <p:cNvSpPr>
            <a:spLocks noGrp="1" noChangeArrowheads="1"/>
          </p:cNvSpPr>
          <p:nvPr>
            <p:ph idx="1"/>
          </p:nvPr>
        </p:nvSpPr>
        <p:spPr bwMode="auto">
          <a:xfrm>
            <a:off x="1114729" y="1010780"/>
            <a:ext cx="1013952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Loss trends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train/</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box_loss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train/</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cls_loss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train/</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dfl_loss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 show steady decreases, indicating the model is learning and fitting the training data well. Similarly, validation losses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val</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box_loss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val</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cls_loss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val</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dfl_loss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generally decrease, though there are high spikes at the start—especially in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val</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cls_loss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—which stabilize as training progresses.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Precision and recall</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Both precision and recall metrics improve over epochs. Precision reaches around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0.55–0.6</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while recall climbs to about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0.5</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showing the model is becoming better at correctly detecting objects and minimizing false positives and false negatives.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mAP</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scores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mAP50(B) metric increases steadily to around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0.5</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mAP50-95(B) reaches about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0.22</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means detection performance (across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IoU</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thresholds) is improving, though there’s still room for refinement.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Overall observation</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model is learning well, with both training and validation losses decreasing and detection metrics improving. The initial validation loss spikes likely reflect unstable early predictions that get resolved as training progresses.</a:t>
            </a:r>
          </a:p>
        </p:txBody>
      </p:sp>
    </p:spTree>
    <p:extLst>
      <p:ext uri="{BB962C8B-B14F-4D97-AF65-F5344CB8AC3E}">
        <p14:creationId xmlns:p14="http://schemas.microsoft.com/office/powerpoint/2010/main" val="4043962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A6C8BE-A6B2-5E44-7ACF-0F86E1858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80" y="921103"/>
            <a:ext cx="4346750" cy="5421753"/>
          </a:xfrm>
          <a:prstGeom prst="rect">
            <a:avLst/>
          </a:prstGeom>
        </p:spPr>
      </p:pic>
      <p:pic>
        <p:nvPicPr>
          <p:cNvPr id="7" name="Picture 6">
            <a:extLst>
              <a:ext uri="{FF2B5EF4-FFF2-40B4-BE49-F238E27FC236}">
                <a16:creationId xmlns:a16="http://schemas.microsoft.com/office/drawing/2014/main" id="{52F05526-8566-FD52-8D40-0D0C42419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416" y="921103"/>
            <a:ext cx="6096802" cy="5421086"/>
          </a:xfrm>
          <a:prstGeom prst="rect">
            <a:avLst/>
          </a:prstGeom>
        </p:spPr>
      </p:pic>
      <p:sp>
        <p:nvSpPr>
          <p:cNvPr id="3" name="TextBox 2">
            <a:extLst>
              <a:ext uri="{FF2B5EF4-FFF2-40B4-BE49-F238E27FC236}">
                <a16:creationId xmlns:a16="http://schemas.microsoft.com/office/drawing/2014/main" id="{70EFBA30-ACC9-B7B6-875E-C47614D7C825}"/>
              </a:ext>
            </a:extLst>
          </p:cNvPr>
          <p:cNvSpPr txBox="1"/>
          <p:nvPr/>
        </p:nvSpPr>
        <p:spPr>
          <a:xfrm>
            <a:off x="363792" y="286620"/>
            <a:ext cx="6096000" cy="457048"/>
          </a:xfrm>
          <a:prstGeom prst="rect">
            <a:avLst/>
          </a:prstGeom>
          <a:noFill/>
        </p:spPr>
        <p:txBody>
          <a:bodyPr wrap="square">
            <a:spAutoFit/>
          </a:bodyPr>
          <a:lstStyle/>
          <a:p>
            <a:pPr marL="0" marR="0" algn="just">
              <a:lnSpc>
                <a:spcPct val="115000"/>
              </a:lnSpc>
              <a:spcAft>
                <a:spcPts val="800"/>
              </a:spcAft>
            </a:pPr>
            <a:r>
              <a:rPr lang="en-US" sz="2200" b="1" kern="100" dirty="0">
                <a:effectLst/>
                <a:latin typeface="Times New Roman" panose="02020603050405020304" pitchFamily="18" charset="0"/>
                <a:ea typeface="Calibri" panose="020F0502020204030204" pitchFamily="34" charset="0"/>
                <a:cs typeface="Gautami" panose="020B0502040204020203" pitchFamily="34" charset="0"/>
              </a:rPr>
              <a:t>Results using YOLOv8 (solo)</a:t>
            </a:r>
            <a:endParaRPr lang="en-US" sz="2200" b="1" kern="1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101415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A9A2E-2ACF-C57F-AFB2-86D4480A4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93" y="218209"/>
            <a:ext cx="2848648" cy="4717586"/>
          </a:xfrm>
          <a:prstGeom prst="rect">
            <a:avLst/>
          </a:prstGeom>
        </p:spPr>
      </p:pic>
      <p:pic>
        <p:nvPicPr>
          <p:cNvPr id="1026" name="Picture 2">
            <a:extLst>
              <a:ext uri="{FF2B5EF4-FFF2-40B4-BE49-F238E27FC236}">
                <a16:creationId xmlns:a16="http://schemas.microsoft.com/office/drawing/2014/main" id="{95A87184-1D01-CB1C-79C3-0A396F7BF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190" y="218208"/>
            <a:ext cx="5524724" cy="47175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9DA1095-1AA9-7015-7C21-36042AC722C8}"/>
              </a:ext>
            </a:extLst>
          </p:cNvPr>
          <p:cNvSpPr txBox="1"/>
          <p:nvPr/>
        </p:nvSpPr>
        <p:spPr>
          <a:xfrm>
            <a:off x="648929" y="5405127"/>
            <a:ext cx="10461522" cy="709233"/>
          </a:xfrm>
          <a:prstGeom prst="rect">
            <a:avLst/>
          </a:prstGeom>
          <a:noFill/>
        </p:spPr>
        <p:txBody>
          <a:bodyPr wrap="square">
            <a:spAutoFit/>
          </a:bodyPr>
          <a:lstStyle/>
          <a:p>
            <a:pPr marL="0" marR="0" algn="just">
              <a:lnSpc>
                <a:spcPct val="115000"/>
              </a:lnSpc>
              <a:spcAft>
                <a:spcPts val="800"/>
              </a:spcAft>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The above image represents the fracture output from the standalone YOLO model, which identifies fractured regions with a corresponding confidence score provided in brackets.</a:t>
            </a:r>
            <a:endParaRPr lang="en-US" sz="1800" kern="1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4285232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9DEF-7533-220D-253D-E0FDB483D157}"/>
              </a:ext>
            </a:extLst>
          </p:cNvPr>
          <p:cNvSpPr>
            <a:spLocks noGrp="1"/>
          </p:cNvSpPr>
          <p:nvPr>
            <p:ph type="title"/>
          </p:nvPr>
        </p:nvSpPr>
        <p:spPr>
          <a:xfrm>
            <a:off x="2158658" y="302300"/>
            <a:ext cx="7660750" cy="618297"/>
          </a:xfrm>
        </p:spPr>
        <p:txBody>
          <a:bodyPr>
            <a:normAutofit fontScale="90000"/>
          </a:bodyPr>
          <a:lstStyle/>
          <a:p>
            <a:r>
              <a:rPr lang="en-US" dirty="0">
                <a:cs typeface="Times New Roman" panose="02020603050405020304" pitchFamily="18" charset="0"/>
              </a:rPr>
              <a:t>Hybrid Model </a:t>
            </a:r>
          </a:p>
        </p:txBody>
      </p:sp>
      <p:sp>
        <p:nvSpPr>
          <p:cNvPr id="3" name="Content Placeholder 2">
            <a:extLst>
              <a:ext uri="{FF2B5EF4-FFF2-40B4-BE49-F238E27FC236}">
                <a16:creationId xmlns:a16="http://schemas.microsoft.com/office/drawing/2014/main" id="{98BBC458-60E4-D547-D71A-C7E662A84BEE}"/>
              </a:ext>
            </a:extLst>
          </p:cNvPr>
          <p:cNvSpPr>
            <a:spLocks noGrp="1"/>
          </p:cNvSpPr>
          <p:nvPr>
            <p:ph idx="1"/>
          </p:nvPr>
        </p:nvSpPr>
        <p:spPr>
          <a:xfrm>
            <a:off x="470080" y="1168046"/>
            <a:ext cx="11721920" cy="4050792"/>
          </a:xfrm>
        </p:spPr>
        <p:txBody>
          <a:bodyPr/>
          <a:lstStyle/>
          <a:p>
            <a:pPr marL="0" indent="0">
              <a:buNone/>
            </a:pPr>
            <a:r>
              <a:rPr lang="en-US" dirty="0">
                <a:latin typeface="Times New Roman" panose="02020603050405020304" pitchFamily="18" charset="0"/>
                <a:cs typeface="Times New Roman" panose="02020603050405020304" pitchFamily="18" charset="0"/>
              </a:rPr>
              <a:t>Adding Swin Transformer to the YoloV8 model and making hybrid model by combining these both algorithms</a:t>
            </a:r>
          </a:p>
        </p:txBody>
      </p:sp>
      <p:pic>
        <p:nvPicPr>
          <p:cNvPr id="6" name="Picture 5">
            <a:extLst>
              <a:ext uri="{FF2B5EF4-FFF2-40B4-BE49-F238E27FC236}">
                <a16:creationId xmlns:a16="http://schemas.microsoft.com/office/drawing/2014/main" id="{C09FC746-CBF0-D1C5-4A96-83F8F6376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742719"/>
            <a:ext cx="8019443" cy="3242236"/>
          </a:xfrm>
          <a:prstGeom prst="rect">
            <a:avLst/>
          </a:prstGeom>
        </p:spPr>
      </p:pic>
      <p:sp>
        <p:nvSpPr>
          <p:cNvPr id="8" name="TextBox 7">
            <a:extLst>
              <a:ext uri="{FF2B5EF4-FFF2-40B4-BE49-F238E27FC236}">
                <a16:creationId xmlns:a16="http://schemas.microsoft.com/office/drawing/2014/main" id="{057D556B-5AE2-A12E-A69D-394C322B7EED}"/>
              </a:ext>
            </a:extLst>
          </p:cNvPr>
          <p:cNvSpPr txBox="1"/>
          <p:nvPr/>
        </p:nvSpPr>
        <p:spPr>
          <a:xfrm>
            <a:off x="540774" y="1854509"/>
            <a:ext cx="6096000" cy="2308324"/>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fracture_types</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0: "Elbow Fracture",</a:t>
            </a:r>
          </a:p>
          <a:p>
            <a:r>
              <a:rPr lang="en-US" dirty="0">
                <a:latin typeface="Times New Roman" panose="02020603050405020304" pitchFamily="18" charset="0"/>
                <a:cs typeface="Times New Roman" panose="02020603050405020304" pitchFamily="18" charset="0"/>
              </a:rPr>
              <a:t>    1: "Wrist Fracture",</a:t>
            </a:r>
          </a:p>
          <a:p>
            <a:r>
              <a:rPr lang="en-US" dirty="0">
                <a:latin typeface="Times New Roman" panose="02020603050405020304" pitchFamily="18" charset="0"/>
                <a:cs typeface="Times New Roman" panose="02020603050405020304" pitchFamily="18" charset="0"/>
              </a:rPr>
              <a:t>    2: "Forearm Fracture",</a:t>
            </a:r>
          </a:p>
          <a:p>
            <a:r>
              <a:rPr lang="en-US" dirty="0">
                <a:latin typeface="Times New Roman" panose="02020603050405020304" pitchFamily="18" charset="0"/>
                <a:cs typeface="Times New Roman" panose="02020603050405020304" pitchFamily="18" charset="0"/>
              </a:rPr>
              <a:t>    3: "Humerus Fracture",</a:t>
            </a:r>
          </a:p>
          <a:p>
            <a:r>
              <a:rPr lang="en-US" dirty="0">
                <a:latin typeface="Times New Roman" panose="02020603050405020304" pitchFamily="18" charset="0"/>
                <a:cs typeface="Times New Roman" panose="02020603050405020304" pitchFamily="18" charset="0"/>
              </a:rPr>
              <a:t>    4: "Shoulder Fracture",</a:t>
            </a:r>
          </a:p>
          <a:p>
            <a:r>
              <a:rPr lang="en-US" dirty="0">
                <a:latin typeface="Times New Roman" panose="02020603050405020304" pitchFamily="18" charset="0"/>
                <a:cs typeface="Times New Roman" panose="02020603050405020304" pitchFamily="18" charset="0"/>
              </a:rPr>
              <a:t>    5: "Finger Fracture"</a:t>
            </a:r>
          </a:p>
          <a:p>
            <a:r>
              <a:rPr lang="en-US"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686D1898-7320-B0A6-4436-BCF742674178}"/>
              </a:ext>
            </a:extLst>
          </p:cNvPr>
          <p:cNvSpPr txBox="1"/>
          <p:nvPr/>
        </p:nvSpPr>
        <p:spPr>
          <a:xfrm>
            <a:off x="609600" y="4162833"/>
            <a:ext cx="6096000" cy="1754326"/>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severity_levels</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0: "No Fracture",</a:t>
            </a:r>
          </a:p>
          <a:p>
            <a:r>
              <a:rPr lang="en-US" dirty="0">
                <a:latin typeface="Times New Roman" panose="02020603050405020304" pitchFamily="18" charset="0"/>
                <a:cs typeface="Times New Roman" panose="02020603050405020304" pitchFamily="18" charset="0"/>
              </a:rPr>
              <a:t>    1: "Mild",</a:t>
            </a:r>
          </a:p>
          <a:p>
            <a:r>
              <a:rPr lang="en-US" dirty="0">
                <a:latin typeface="Times New Roman" panose="02020603050405020304" pitchFamily="18" charset="0"/>
                <a:cs typeface="Times New Roman" panose="02020603050405020304" pitchFamily="18" charset="0"/>
              </a:rPr>
              <a:t>    2: "Moderate",</a:t>
            </a:r>
          </a:p>
          <a:p>
            <a:r>
              <a:rPr lang="en-US" dirty="0">
                <a:latin typeface="Times New Roman" panose="02020603050405020304" pitchFamily="18" charset="0"/>
                <a:cs typeface="Times New Roman" panose="02020603050405020304" pitchFamily="18" charset="0"/>
              </a:rPr>
              <a:t>    3: "Severe"</a:t>
            </a:r>
          </a:p>
          <a:p>
            <a:r>
              <a:rPr lang="en-US" dirty="0">
                <a:latin typeface="Times New Roman" panose="02020603050405020304" pitchFamily="18" charset="0"/>
                <a:cs typeface="Times New Roman" panose="02020603050405020304" pitchFamily="18" charset="0"/>
              </a:rPr>
              <a:t>}</a:t>
            </a:r>
          </a:p>
        </p:txBody>
      </p:sp>
      <p:sp>
        <p:nvSpPr>
          <p:cNvPr id="12" name="TextBox 11">
            <a:extLst>
              <a:ext uri="{FF2B5EF4-FFF2-40B4-BE49-F238E27FC236}">
                <a16:creationId xmlns:a16="http://schemas.microsoft.com/office/drawing/2014/main" id="{BC6BE706-CA81-1510-A50A-0B82F02AE585}"/>
              </a:ext>
            </a:extLst>
          </p:cNvPr>
          <p:cNvSpPr txBox="1"/>
          <p:nvPr/>
        </p:nvSpPr>
        <p:spPr>
          <a:xfrm>
            <a:off x="4011560" y="5137140"/>
            <a:ext cx="7452851"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 : Output Image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It correctly predicted </a:t>
            </a:r>
            <a:r>
              <a:rPr lang="en-US" b="1" dirty="0">
                <a:latin typeface="Times New Roman" panose="02020603050405020304" pitchFamily="18" charset="0"/>
                <a:cs typeface="Times New Roman" panose="02020603050405020304" pitchFamily="18" charset="0"/>
              </a:rPr>
              <a:t>Forearm Fracture </a:t>
            </a:r>
            <a:r>
              <a:rPr lang="en-US" dirty="0">
                <a:latin typeface="Times New Roman" panose="02020603050405020304" pitchFamily="18" charset="0"/>
                <a:cs typeface="Times New Roman" panose="02020603050405020304" pitchFamily="18" charset="0"/>
              </a:rPr>
              <a:t>with severity level – </a:t>
            </a:r>
            <a:r>
              <a:rPr lang="en-US" b="1" dirty="0">
                <a:latin typeface="Times New Roman" panose="02020603050405020304" pitchFamily="18" charset="0"/>
                <a:cs typeface="Times New Roman" panose="02020603050405020304" pitchFamily="18" charset="0"/>
              </a:rPr>
              <a:t>Moderate  </a:t>
            </a:r>
            <a:br>
              <a:rPr lang="en-US" b="1"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Using YoloV8 + Swin Transformer</a:t>
            </a:r>
          </a:p>
        </p:txBody>
      </p:sp>
    </p:spTree>
    <p:extLst>
      <p:ext uri="{BB962C8B-B14F-4D97-AF65-F5344CB8AC3E}">
        <p14:creationId xmlns:p14="http://schemas.microsoft.com/office/powerpoint/2010/main" val="2363078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5869C5-A5D2-35E0-C4A1-77764A95D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187778"/>
            <a:ext cx="5185954" cy="6482443"/>
          </a:xfrm>
          <a:prstGeom prst="rect">
            <a:avLst/>
          </a:prstGeom>
        </p:spPr>
      </p:pic>
      <p:pic>
        <p:nvPicPr>
          <p:cNvPr id="2" name="Picture 1">
            <a:extLst>
              <a:ext uri="{FF2B5EF4-FFF2-40B4-BE49-F238E27FC236}">
                <a16:creationId xmlns:a16="http://schemas.microsoft.com/office/drawing/2014/main" id="{E176516E-0E38-5C8E-16EF-268154926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7777"/>
            <a:ext cx="2966357" cy="6462871"/>
          </a:xfrm>
          <a:prstGeom prst="rect">
            <a:avLst/>
          </a:prstGeom>
        </p:spPr>
      </p:pic>
    </p:spTree>
    <p:extLst>
      <p:ext uri="{BB962C8B-B14F-4D97-AF65-F5344CB8AC3E}">
        <p14:creationId xmlns:p14="http://schemas.microsoft.com/office/powerpoint/2010/main" val="2354427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1B8D49-B86C-F92F-C13A-5A2FBC590C33}"/>
              </a:ext>
            </a:extLst>
          </p:cNvPr>
          <p:cNvSpPr>
            <a:spLocks noGrp="1"/>
          </p:cNvSpPr>
          <p:nvPr>
            <p:ph idx="1"/>
          </p:nvPr>
        </p:nvSpPr>
        <p:spPr>
          <a:xfrm>
            <a:off x="374391" y="902033"/>
            <a:ext cx="10058400" cy="4050792"/>
          </a:xfrm>
        </p:spPr>
        <p:txBody>
          <a:bodyPr/>
          <a:lstStyle/>
          <a:p>
            <a:pPr marL="0" indent="0">
              <a:buNone/>
            </a:pPr>
            <a:r>
              <a:rPr lang="en-US" b="1" dirty="0">
                <a:latin typeface="Times New Roman" panose="02020603050405020304" pitchFamily="18" charset="0"/>
                <a:cs typeface="Times New Roman" panose="02020603050405020304" pitchFamily="18" charset="0"/>
              </a:rPr>
              <a:t>Adding Class Labels </a:t>
            </a:r>
          </a:p>
          <a:p>
            <a:pPr marL="0" indent="0">
              <a:buNone/>
            </a:pPr>
            <a:r>
              <a:rPr lang="en-US" dirty="0" err="1">
                <a:latin typeface="Times New Roman" panose="02020603050405020304" pitchFamily="18" charset="0"/>
                <a:cs typeface="Times New Roman" panose="02020603050405020304" pitchFamily="18" charset="0"/>
              </a:rPr>
              <a:t>class_labels</a:t>
            </a:r>
            <a:r>
              <a:rPr lang="en-US" dirty="0">
                <a:latin typeface="Times New Roman" panose="02020603050405020304" pitchFamily="18" charset="0"/>
                <a:cs typeface="Times New Roman" panose="02020603050405020304" pitchFamily="18" charset="0"/>
              </a:rPr>
              <a:t> = ['Elbow Fracture',</a:t>
            </a:r>
          </a:p>
          <a:p>
            <a:pPr marL="0" indent="0">
              <a:buNone/>
            </a:pPr>
            <a:r>
              <a:rPr lang="en-US" dirty="0">
                <a:latin typeface="Times New Roman" panose="02020603050405020304" pitchFamily="18" charset="0"/>
                <a:cs typeface="Times New Roman" panose="02020603050405020304" pitchFamily="18" charset="0"/>
              </a:rPr>
              <a:t>    'Finger Fracture',</a:t>
            </a:r>
          </a:p>
          <a:p>
            <a:pPr marL="0" indent="0">
              <a:buNone/>
            </a:pPr>
            <a:r>
              <a:rPr lang="en-US" dirty="0">
                <a:latin typeface="Times New Roman" panose="02020603050405020304" pitchFamily="18" charset="0"/>
                <a:cs typeface="Times New Roman" panose="02020603050405020304" pitchFamily="18" charset="0"/>
              </a:rPr>
              <a:t>    'Forearm Fracture',</a:t>
            </a:r>
          </a:p>
          <a:p>
            <a:pPr marL="0" indent="0">
              <a:buNone/>
            </a:pPr>
            <a:r>
              <a:rPr lang="en-US" dirty="0">
                <a:latin typeface="Times New Roman" panose="02020603050405020304" pitchFamily="18" charset="0"/>
                <a:cs typeface="Times New Roman" panose="02020603050405020304" pitchFamily="18" charset="0"/>
              </a:rPr>
              <a:t>    'Humerus Fracture',</a:t>
            </a:r>
          </a:p>
          <a:p>
            <a:pPr marL="0" indent="0">
              <a:buNone/>
            </a:pPr>
            <a:r>
              <a:rPr lang="en-US" dirty="0">
                <a:latin typeface="Times New Roman" panose="02020603050405020304" pitchFamily="18" charset="0"/>
                <a:cs typeface="Times New Roman" panose="02020603050405020304" pitchFamily="18" charset="0"/>
              </a:rPr>
              <a:t>    'Shoulder Fracture',</a:t>
            </a:r>
          </a:p>
          <a:p>
            <a:pPr marL="0" indent="0">
              <a:buNone/>
            </a:pPr>
            <a:r>
              <a:rPr lang="en-US" dirty="0">
                <a:latin typeface="Times New Roman" panose="02020603050405020304" pitchFamily="18" charset="0"/>
                <a:cs typeface="Times New Roman" panose="02020603050405020304" pitchFamily="18" charset="0"/>
              </a:rPr>
              <a:t>    'Wrist Fracture']</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7F37A23-4B5D-9E1B-A045-1C72D738E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444" y="735296"/>
            <a:ext cx="6078336" cy="4819930"/>
          </a:xfrm>
          <a:prstGeom prst="rect">
            <a:avLst/>
          </a:prstGeom>
        </p:spPr>
      </p:pic>
    </p:spTree>
    <p:extLst>
      <p:ext uri="{BB962C8B-B14F-4D97-AF65-F5344CB8AC3E}">
        <p14:creationId xmlns:p14="http://schemas.microsoft.com/office/powerpoint/2010/main" val="3726785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CCB8FA-6000-8693-74ED-D443B3907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09" y="331521"/>
            <a:ext cx="2823698" cy="3928623"/>
          </a:xfrm>
          <a:prstGeom prst="rect">
            <a:avLst/>
          </a:prstGeom>
        </p:spPr>
      </p:pic>
      <p:pic>
        <p:nvPicPr>
          <p:cNvPr id="2" name="Picture 1">
            <a:extLst>
              <a:ext uri="{FF2B5EF4-FFF2-40B4-BE49-F238E27FC236}">
                <a16:creationId xmlns:a16="http://schemas.microsoft.com/office/drawing/2014/main" id="{30C33E5E-5675-972C-78C9-38C8E3B47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0948" y="331520"/>
            <a:ext cx="2940841" cy="4007281"/>
          </a:xfrm>
          <a:prstGeom prst="rect">
            <a:avLst/>
          </a:prstGeom>
        </p:spPr>
      </p:pic>
      <p:pic>
        <p:nvPicPr>
          <p:cNvPr id="3" name="Picture 2">
            <a:extLst>
              <a:ext uri="{FF2B5EF4-FFF2-40B4-BE49-F238E27FC236}">
                <a16:creationId xmlns:a16="http://schemas.microsoft.com/office/drawing/2014/main" id="{368F58E6-40AA-9380-9CB8-D77F7EC302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3336" y="331521"/>
            <a:ext cx="3112183" cy="4007281"/>
          </a:xfrm>
          <a:prstGeom prst="rect">
            <a:avLst/>
          </a:prstGeom>
        </p:spPr>
      </p:pic>
      <p:sp>
        <p:nvSpPr>
          <p:cNvPr id="5" name="TextBox 4">
            <a:extLst>
              <a:ext uri="{FF2B5EF4-FFF2-40B4-BE49-F238E27FC236}">
                <a16:creationId xmlns:a16="http://schemas.microsoft.com/office/drawing/2014/main" id="{05488B5B-F4B4-9735-E126-B8013847FD48}"/>
              </a:ext>
            </a:extLst>
          </p:cNvPr>
          <p:cNvSpPr txBox="1"/>
          <p:nvPr/>
        </p:nvSpPr>
        <p:spPr>
          <a:xfrm>
            <a:off x="423123" y="4562167"/>
            <a:ext cx="11345753" cy="2086020"/>
          </a:xfrm>
          <a:prstGeom prst="rect">
            <a:avLst/>
          </a:prstGeom>
          <a:noFill/>
        </p:spPr>
        <p:txBody>
          <a:bodyPr wrap="square">
            <a:spAutoFit/>
          </a:bodyPr>
          <a:lstStyle/>
          <a:p>
            <a:pPr marL="0" marR="0" algn="just">
              <a:lnSpc>
                <a:spcPct val="115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detection results from the Hybrid YOLOv8 + Swin Transformer model, above, illustrate that the model can accurately locate fractures through a variety of anatomical areas in the upper limb. This includes wrist fractures (top-left and bottom-right), elbow fractures (top-right), and forearm fractures (bottom-left) displayed in bounding boxes with considerable accuracy. The results of the detection outcome showed how the model was able to generalize to different bone structures and orientations of the X-ray.</a:t>
            </a:r>
          </a:p>
          <a:p>
            <a:pPr marL="0" marR="0" algn="just">
              <a:lnSpc>
                <a:spcPct val="115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hybrid model correctly predicts the fractures from the radiographs, and it classifies the fracture location.</a:t>
            </a:r>
          </a:p>
        </p:txBody>
      </p:sp>
    </p:spTree>
    <p:extLst>
      <p:ext uri="{BB962C8B-B14F-4D97-AF65-F5344CB8AC3E}">
        <p14:creationId xmlns:p14="http://schemas.microsoft.com/office/powerpoint/2010/main" val="429575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BE33-467B-45D4-BDC0-C01ECC1A5B89}"/>
              </a:ext>
            </a:extLst>
          </p:cNvPr>
          <p:cNvSpPr>
            <a:spLocks noGrp="1"/>
          </p:cNvSpPr>
          <p:nvPr>
            <p:ph type="title"/>
          </p:nvPr>
        </p:nvSpPr>
        <p:spPr>
          <a:xfrm>
            <a:off x="2338231" y="247720"/>
            <a:ext cx="7515537" cy="801762"/>
          </a:xfrm>
        </p:spPr>
        <p:txBody>
          <a:bodyPr/>
          <a:lstStyle/>
          <a:p>
            <a:r>
              <a:rPr lang="en-US" dirty="0"/>
              <a:t>Metrics</a:t>
            </a:r>
          </a:p>
        </p:txBody>
      </p:sp>
      <p:pic>
        <p:nvPicPr>
          <p:cNvPr id="4" name="Picture 3">
            <a:extLst>
              <a:ext uri="{FF2B5EF4-FFF2-40B4-BE49-F238E27FC236}">
                <a16:creationId xmlns:a16="http://schemas.microsoft.com/office/drawing/2014/main" id="{3636A22E-3E2E-D888-5E17-7AEC05EB62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464" y="1676975"/>
            <a:ext cx="4731499" cy="3986406"/>
          </a:xfrm>
          <a:prstGeom prst="rect">
            <a:avLst/>
          </a:prstGeom>
          <a:noFill/>
          <a:ln>
            <a:noFill/>
          </a:ln>
        </p:spPr>
      </p:pic>
      <p:sp>
        <p:nvSpPr>
          <p:cNvPr id="6" name="TextBox 5">
            <a:extLst>
              <a:ext uri="{FF2B5EF4-FFF2-40B4-BE49-F238E27FC236}">
                <a16:creationId xmlns:a16="http://schemas.microsoft.com/office/drawing/2014/main" id="{27DC58AB-7161-90EB-1B8E-A14E5BE3CC3C}"/>
              </a:ext>
            </a:extLst>
          </p:cNvPr>
          <p:cNvSpPr txBox="1"/>
          <p:nvPr/>
        </p:nvSpPr>
        <p:spPr>
          <a:xfrm>
            <a:off x="5410200" y="1509826"/>
            <a:ext cx="6280355" cy="4531818"/>
          </a:xfrm>
          <a:prstGeom prst="rect">
            <a:avLst/>
          </a:prstGeom>
          <a:noFill/>
        </p:spPr>
        <p:txBody>
          <a:bodyPr wrap="square">
            <a:spAutoFit/>
          </a:bodyPr>
          <a:lstStyle/>
          <a:p>
            <a:pPr marL="0" marR="0" algn="just">
              <a:lnSpc>
                <a:spcPct val="115000"/>
              </a:lnSpc>
              <a:spcAft>
                <a:spcPts val="800"/>
              </a:spcAft>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The confusion matrix of the Transformer model indicated that with 93.5% accuracy, it is very successful at distinguishing on the bases of fractured and non-fractured. The fracture detector identified a total of 19,531 fractured images correctly, and a total of 18,500 non-fractured samples, with only 750 false positive fractures detected and 1,481 false negative fractures missed. So your overall accuracy was 95.5%, precision is 96.3%, recall was 92.9%, and the F1 score is equal to 94.6%. These results demonstrate the robustness of your hybrid model in false decision making, positively in both false negatives (missed fractures) and false positives (incorrectly identifying fractures). Overall, the demonstrated applicability of your model now provides potential for clinical or automatic diagnosis implementation for use with bone fracture detection.</a:t>
            </a:r>
            <a:endParaRPr lang="en-US" sz="1800" kern="1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294128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D1A6F-06F8-95CD-3EB9-AB5A139FC58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065" y="1727356"/>
            <a:ext cx="4985403" cy="3540940"/>
          </a:xfrm>
          <a:prstGeom prst="rect">
            <a:avLst/>
          </a:prstGeom>
          <a:noFill/>
          <a:ln>
            <a:noFill/>
          </a:ln>
        </p:spPr>
      </p:pic>
      <p:sp>
        <p:nvSpPr>
          <p:cNvPr id="6" name="TextBox 5">
            <a:extLst>
              <a:ext uri="{FF2B5EF4-FFF2-40B4-BE49-F238E27FC236}">
                <a16:creationId xmlns:a16="http://schemas.microsoft.com/office/drawing/2014/main" id="{0FD87ED3-A132-A01D-84D5-1525683550A3}"/>
              </a:ext>
            </a:extLst>
          </p:cNvPr>
          <p:cNvSpPr txBox="1"/>
          <p:nvPr/>
        </p:nvSpPr>
        <p:spPr>
          <a:xfrm>
            <a:off x="5555226" y="1231917"/>
            <a:ext cx="6096000" cy="4531818"/>
          </a:xfrm>
          <a:prstGeom prst="rect">
            <a:avLst/>
          </a:prstGeom>
          <a:noFill/>
        </p:spPr>
        <p:txBody>
          <a:bodyPr wrap="square">
            <a:spAutoFit/>
          </a:bodyPr>
          <a:lstStyle/>
          <a:p>
            <a:pPr marL="0" marR="0" algn="just">
              <a:lnSpc>
                <a:spcPct val="115000"/>
              </a:lnSpc>
              <a:spcAft>
                <a:spcPts val="800"/>
              </a:spcAft>
            </a:pPr>
            <a:r>
              <a:rPr lang="en-US" sz="1800" kern="100" dirty="0">
                <a:effectLst/>
                <a:latin typeface="Times New Roman" panose="02020603050405020304" pitchFamily="18" charset="0"/>
                <a:ea typeface="Calibri" panose="020F0502020204030204" pitchFamily="34" charset="0"/>
                <a:cs typeface="Gautami" panose="020B0502040204020203" pitchFamily="34" charset="0"/>
              </a:rPr>
              <a:t>The model reached an impressive accuracy of 93.74%, meaning that for the vast majority of cases, it seemed to be able to correctly classify. Specifically, the accuracy of the model was 91.85%, meaning that the model was successful at detecting true fracture cases, and it did not have excessive incorrect false detections. The recall score of the model was an impressive 94.92%, meaning that the model captured almost all of the true fracture cases, which is especially ideal when diagnosing with medical imaging. Missed cases are typically more detrimental than cases that are incorrectly identified.  The F1-score of 93.36% indicates a balance of precision and recall of 93.36%. it also indicates that the model is appropriate for the purpose of a real-time fracture detection model, and is trustworthy and reliable.</a:t>
            </a:r>
            <a:endParaRPr lang="en-US" sz="1800" kern="1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642883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69D84D-4995-9897-D3E3-3F7644D87459}"/>
              </a:ext>
            </a:extLst>
          </p:cNvPr>
          <p:cNvSpPr>
            <a:spLocks noGrp="1"/>
          </p:cNvSpPr>
          <p:nvPr>
            <p:ph idx="1"/>
          </p:nvPr>
        </p:nvSpPr>
        <p:spPr>
          <a:xfrm>
            <a:off x="1037303" y="1146687"/>
            <a:ext cx="9601200" cy="4191000"/>
          </a:xfrm>
        </p:spPr>
        <p:txBody>
          <a:bodyPr/>
          <a:lstStyle/>
          <a:p>
            <a:pPr marL="0" indent="0">
              <a:buNone/>
            </a:pPr>
            <a:r>
              <a:rPr lang="en-US" b="1" dirty="0">
                <a:latin typeface="Times New Roman" panose="02020603050405020304" pitchFamily="18" charset="0"/>
                <a:cs typeface="Times New Roman" panose="02020603050405020304" pitchFamily="18" charset="0"/>
              </a:rPr>
              <a:t>Why This Is Important:</a:t>
            </a:r>
          </a:p>
          <a:p>
            <a:pPr marL="0" indent="0">
              <a:buNone/>
            </a:pP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Reduces reliance on highly skilled radiologists in low-resource settings.</a:t>
            </a:r>
          </a:p>
          <a:p>
            <a:r>
              <a:rPr lang="en-US" dirty="0">
                <a:latin typeface="Times New Roman" panose="02020603050405020304" pitchFamily="18" charset="0"/>
                <a:cs typeface="Times New Roman" panose="02020603050405020304" pitchFamily="18" charset="0"/>
              </a:rPr>
              <a:t>Supports </a:t>
            </a:r>
            <a:r>
              <a:rPr lang="en-US" b="1" dirty="0">
                <a:latin typeface="Times New Roman" panose="02020603050405020304" pitchFamily="18" charset="0"/>
                <a:cs typeface="Times New Roman" panose="02020603050405020304" pitchFamily="18" charset="0"/>
              </a:rPr>
              <a:t>telemedicine</a:t>
            </a:r>
            <a:r>
              <a:rPr lang="en-US" dirty="0">
                <a:latin typeface="Times New Roman" panose="02020603050405020304" pitchFamily="18" charset="0"/>
                <a:cs typeface="Times New Roman" panose="02020603050405020304" pitchFamily="18" charset="0"/>
              </a:rPr>
              <a:t> and remote diagnostics.</a:t>
            </a:r>
          </a:p>
          <a:p>
            <a:r>
              <a:rPr lang="en-US" dirty="0">
                <a:latin typeface="Times New Roman" panose="02020603050405020304" pitchFamily="18" charset="0"/>
                <a:cs typeface="Times New Roman" panose="02020603050405020304" pitchFamily="18" charset="0"/>
              </a:rPr>
              <a:t>Increases </a:t>
            </a:r>
            <a:r>
              <a:rPr lang="en-US" b="1" dirty="0">
                <a:latin typeface="Times New Roman" panose="02020603050405020304" pitchFamily="18" charset="0"/>
                <a:cs typeface="Times New Roman" panose="02020603050405020304" pitchFamily="18" charset="0"/>
              </a:rPr>
              <a:t>efficiency and scalability</a:t>
            </a:r>
            <a:r>
              <a:rPr lang="en-US" dirty="0">
                <a:latin typeface="Times New Roman" panose="02020603050405020304" pitchFamily="18" charset="0"/>
                <a:cs typeface="Times New Roman" panose="02020603050405020304" pitchFamily="18" charset="0"/>
              </a:rPr>
              <a:t> in hospitals.</a:t>
            </a:r>
          </a:p>
          <a:p>
            <a:r>
              <a:rPr lang="en-US" dirty="0">
                <a:latin typeface="Times New Roman" panose="02020603050405020304" pitchFamily="18" charset="0"/>
                <a:cs typeface="Times New Roman" panose="02020603050405020304" pitchFamily="18" charset="0"/>
              </a:rPr>
              <a:t>Enhances </a:t>
            </a:r>
            <a:r>
              <a:rPr lang="en-US" b="1" dirty="0">
                <a:latin typeface="Times New Roman" panose="02020603050405020304" pitchFamily="18" charset="0"/>
                <a:cs typeface="Times New Roman" panose="02020603050405020304" pitchFamily="18" charset="0"/>
              </a:rPr>
              <a:t>diagnostic confidence and decision support</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3468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EDF3-62E2-5A98-E286-BD3EFE146543}"/>
              </a:ext>
            </a:extLst>
          </p:cNvPr>
          <p:cNvSpPr>
            <a:spLocks noGrp="1"/>
          </p:cNvSpPr>
          <p:nvPr>
            <p:ph type="title"/>
          </p:nvPr>
        </p:nvSpPr>
        <p:spPr>
          <a:xfrm>
            <a:off x="2309794" y="411181"/>
            <a:ext cx="7572412" cy="837516"/>
          </a:xfrm>
        </p:spPr>
        <p:txBody>
          <a:bodyPr>
            <a:noAutofit/>
          </a:bodyPr>
          <a:lstStyle/>
          <a:p>
            <a:r>
              <a:rPr lang="en-US" dirty="0"/>
              <a:t>Comparative analysis</a:t>
            </a:r>
          </a:p>
        </p:txBody>
      </p:sp>
      <p:graphicFrame>
        <p:nvGraphicFramePr>
          <p:cNvPr id="4" name="Table 3">
            <a:extLst>
              <a:ext uri="{FF2B5EF4-FFF2-40B4-BE49-F238E27FC236}">
                <a16:creationId xmlns:a16="http://schemas.microsoft.com/office/drawing/2014/main" id="{E392D595-6471-A69A-0D9A-7B7F2F4906AB}"/>
              </a:ext>
            </a:extLst>
          </p:cNvPr>
          <p:cNvGraphicFramePr>
            <a:graphicFrameLocks noGrp="1"/>
          </p:cNvGraphicFramePr>
          <p:nvPr>
            <p:extLst>
              <p:ext uri="{D42A27DB-BD31-4B8C-83A1-F6EECF244321}">
                <p14:modId xmlns:p14="http://schemas.microsoft.com/office/powerpoint/2010/main" val="538914694"/>
              </p:ext>
            </p:extLst>
          </p:nvPr>
        </p:nvGraphicFramePr>
        <p:xfrm>
          <a:off x="1599272" y="1702932"/>
          <a:ext cx="8993455" cy="4557074"/>
        </p:xfrm>
        <a:graphic>
          <a:graphicData uri="http://schemas.openxmlformats.org/drawingml/2006/table">
            <a:tbl>
              <a:tblPr firstRow="1" firstCol="1" bandRow="1">
                <a:tableStyleId>{21E4AEA4-8DFA-4A89-87EB-49C32662AFE0}</a:tableStyleId>
              </a:tblPr>
              <a:tblGrid>
                <a:gridCol w="3186657">
                  <a:extLst>
                    <a:ext uri="{9D8B030D-6E8A-4147-A177-3AD203B41FA5}">
                      <a16:colId xmlns:a16="http://schemas.microsoft.com/office/drawing/2014/main" val="1048539512"/>
                    </a:ext>
                  </a:extLst>
                </a:gridCol>
                <a:gridCol w="1406634">
                  <a:extLst>
                    <a:ext uri="{9D8B030D-6E8A-4147-A177-3AD203B41FA5}">
                      <a16:colId xmlns:a16="http://schemas.microsoft.com/office/drawing/2014/main" val="3470860818"/>
                    </a:ext>
                  </a:extLst>
                </a:gridCol>
                <a:gridCol w="1612644">
                  <a:extLst>
                    <a:ext uri="{9D8B030D-6E8A-4147-A177-3AD203B41FA5}">
                      <a16:colId xmlns:a16="http://schemas.microsoft.com/office/drawing/2014/main" val="3549240496"/>
                    </a:ext>
                  </a:extLst>
                </a:gridCol>
                <a:gridCol w="1393760">
                  <a:extLst>
                    <a:ext uri="{9D8B030D-6E8A-4147-A177-3AD203B41FA5}">
                      <a16:colId xmlns:a16="http://schemas.microsoft.com/office/drawing/2014/main" val="3382784867"/>
                    </a:ext>
                  </a:extLst>
                </a:gridCol>
                <a:gridCol w="1393760">
                  <a:extLst>
                    <a:ext uri="{9D8B030D-6E8A-4147-A177-3AD203B41FA5}">
                      <a16:colId xmlns:a16="http://schemas.microsoft.com/office/drawing/2014/main" val="3881718109"/>
                    </a:ext>
                  </a:extLst>
                </a:gridCol>
              </a:tblGrid>
              <a:tr h="1004633">
                <a:tc>
                  <a:txBody>
                    <a:bodyPr/>
                    <a:lstStyle/>
                    <a:p>
                      <a:pPr marL="0" marR="0" algn="just">
                        <a:lnSpc>
                          <a:spcPct val="115000"/>
                        </a:lnSpc>
                        <a:spcAft>
                          <a:spcPts val="800"/>
                        </a:spcAft>
                        <a:buNone/>
                      </a:pPr>
                      <a:r>
                        <a:rPr lang="en-US" sz="1800" kern="100" dirty="0">
                          <a:effectLst/>
                          <a:latin typeface="Times New Roman" panose="02020603050405020304" pitchFamily="18" charset="0"/>
                          <a:ea typeface="Tahoma" panose="020B0604030504040204" pitchFamily="34" charset="0"/>
                          <a:cs typeface="Times New Roman" panose="02020603050405020304" pitchFamily="18" charset="0"/>
                        </a:rPr>
                        <a:t>Model</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Accuracy</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Precision</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Recall</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F1-Score</a:t>
                      </a:r>
                    </a:p>
                  </a:txBody>
                  <a:tcPr marL="68580" marR="68580" marT="0" marB="0"/>
                </a:tc>
                <a:extLst>
                  <a:ext uri="{0D108BD9-81ED-4DB2-BD59-A6C34878D82A}">
                    <a16:rowId xmlns:a16="http://schemas.microsoft.com/office/drawing/2014/main" val="3376186764"/>
                  </a:ext>
                </a:extLst>
              </a:tr>
              <a:tr h="662609">
                <a:tc>
                  <a:txBody>
                    <a:bodyPr/>
                    <a:lstStyle/>
                    <a:p>
                      <a:pPr marL="0" marR="0" algn="just">
                        <a:lnSpc>
                          <a:spcPct val="115000"/>
                        </a:lnSpc>
                        <a:spcAft>
                          <a:spcPts val="800"/>
                        </a:spcAft>
                        <a:buNone/>
                      </a:pPr>
                      <a:r>
                        <a:rPr lang="en-US" sz="1800" kern="100" dirty="0">
                          <a:effectLst/>
                          <a:latin typeface="Times New Roman" panose="02020603050405020304" pitchFamily="18" charset="0"/>
                          <a:ea typeface="Tahoma" panose="020B0604030504040204" pitchFamily="34" charset="0"/>
                          <a:cs typeface="Times New Roman" panose="02020603050405020304" pitchFamily="18" charset="0"/>
                        </a:rPr>
                        <a:t>CNN (Baseline)</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23%</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Low</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Low</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Low</a:t>
                      </a:r>
                    </a:p>
                  </a:txBody>
                  <a:tcPr marL="68580" marR="68580" marT="0" marB="0"/>
                </a:tc>
                <a:extLst>
                  <a:ext uri="{0D108BD9-81ED-4DB2-BD59-A6C34878D82A}">
                    <a16:rowId xmlns:a16="http://schemas.microsoft.com/office/drawing/2014/main" val="3597083093"/>
                  </a:ext>
                </a:extLst>
              </a:tr>
              <a:tr h="662609">
                <a:tc>
                  <a:txBody>
                    <a:bodyPr/>
                    <a:lstStyle/>
                    <a:p>
                      <a:pPr marL="0" marR="0" algn="just">
                        <a:lnSpc>
                          <a:spcPct val="115000"/>
                        </a:lnSpc>
                        <a:spcAft>
                          <a:spcPts val="800"/>
                        </a:spcAft>
                        <a:buNone/>
                      </a:pPr>
                      <a:r>
                        <a:rPr lang="en-US" sz="1800" kern="100" dirty="0">
                          <a:effectLst/>
                          <a:latin typeface="Times New Roman" panose="02020603050405020304" pitchFamily="18" charset="0"/>
                          <a:ea typeface="Tahoma" panose="020B0604030504040204" pitchFamily="34" charset="0"/>
                          <a:cs typeface="Times New Roman" panose="02020603050405020304" pitchFamily="18" charset="0"/>
                        </a:rPr>
                        <a:t>EfficientNetV2</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88%</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89%</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86%</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87%</a:t>
                      </a:r>
                    </a:p>
                  </a:txBody>
                  <a:tcPr marL="68580" marR="68580" marT="0" marB="0"/>
                </a:tc>
                <a:extLst>
                  <a:ext uri="{0D108BD9-81ED-4DB2-BD59-A6C34878D82A}">
                    <a16:rowId xmlns:a16="http://schemas.microsoft.com/office/drawing/2014/main" val="1238609078"/>
                  </a:ext>
                </a:extLst>
              </a:tr>
              <a:tr h="662609">
                <a:tc>
                  <a:txBody>
                    <a:bodyPr/>
                    <a:lstStyle/>
                    <a:p>
                      <a:pPr marL="0" marR="0" algn="just">
                        <a:lnSpc>
                          <a:spcPct val="115000"/>
                        </a:lnSpc>
                        <a:spcAft>
                          <a:spcPts val="800"/>
                        </a:spcAft>
                        <a:buNone/>
                      </a:pPr>
                      <a:r>
                        <a:rPr lang="en-US" sz="1800" kern="100" dirty="0">
                          <a:effectLst/>
                          <a:latin typeface="Times New Roman" panose="02020603050405020304" pitchFamily="18" charset="0"/>
                          <a:ea typeface="Tahoma" panose="020B0604030504040204" pitchFamily="34" charset="0"/>
                          <a:cs typeface="Times New Roman" panose="02020603050405020304" pitchFamily="18" charset="0"/>
                        </a:rPr>
                        <a:t>Faster R-CNN</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91%</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92%</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89%</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90%</a:t>
                      </a:r>
                    </a:p>
                  </a:txBody>
                  <a:tcPr marL="68580" marR="68580" marT="0" marB="0"/>
                </a:tc>
                <a:extLst>
                  <a:ext uri="{0D108BD9-81ED-4DB2-BD59-A6C34878D82A}">
                    <a16:rowId xmlns:a16="http://schemas.microsoft.com/office/drawing/2014/main" val="787024760"/>
                  </a:ext>
                </a:extLst>
              </a:tr>
              <a:tr h="707103">
                <a:tc>
                  <a:txBody>
                    <a:bodyPr/>
                    <a:lstStyle/>
                    <a:p>
                      <a:pPr marL="0" marR="0" algn="just">
                        <a:lnSpc>
                          <a:spcPct val="115000"/>
                        </a:lnSpc>
                        <a:spcAft>
                          <a:spcPts val="800"/>
                        </a:spcAft>
                        <a:buNone/>
                      </a:pPr>
                      <a:r>
                        <a:rPr lang="en-US" sz="1800" kern="100" dirty="0">
                          <a:effectLst/>
                          <a:latin typeface="Times New Roman" panose="02020603050405020304" pitchFamily="18" charset="0"/>
                          <a:ea typeface="Tahoma" panose="020B0604030504040204" pitchFamily="34" charset="0"/>
                          <a:cs typeface="Times New Roman" panose="02020603050405020304" pitchFamily="18" charset="0"/>
                        </a:rPr>
                        <a:t>YOLOv8 (Standalone)</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93%</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94%</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90%</a:t>
                      </a:r>
                    </a:p>
                  </a:txBody>
                  <a:tcPr marL="68580" marR="68580" marT="0" marB="0"/>
                </a:tc>
                <a:tc>
                  <a:txBody>
                    <a:bodyPr/>
                    <a:lstStyle/>
                    <a:p>
                      <a:pPr marL="0" marR="0" algn="just">
                        <a:lnSpc>
                          <a:spcPct val="115000"/>
                        </a:lnSpc>
                        <a:spcAft>
                          <a:spcPts val="800"/>
                        </a:spcAft>
                        <a:buNone/>
                      </a:pPr>
                      <a:r>
                        <a:rPr lang="en-US" sz="1800" kern="100">
                          <a:effectLst/>
                          <a:latin typeface="Times New Roman" panose="02020603050405020304" pitchFamily="18" charset="0"/>
                          <a:ea typeface="Tahoma" panose="020B0604030504040204" pitchFamily="34" charset="0"/>
                          <a:cs typeface="Times New Roman" panose="02020603050405020304" pitchFamily="18" charset="0"/>
                        </a:rPr>
                        <a:t>92%</a:t>
                      </a:r>
                    </a:p>
                  </a:txBody>
                  <a:tcPr marL="68580" marR="68580" marT="0" marB="0"/>
                </a:tc>
                <a:extLst>
                  <a:ext uri="{0D108BD9-81ED-4DB2-BD59-A6C34878D82A}">
                    <a16:rowId xmlns:a16="http://schemas.microsoft.com/office/drawing/2014/main" val="3633360731"/>
                  </a:ext>
                </a:extLst>
              </a:tr>
              <a:tr h="857511">
                <a:tc>
                  <a:txBody>
                    <a:bodyPr/>
                    <a:lstStyle/>
                    <a:p>
                      <a:pPr marL="0" marR="0" algn="just">
                        <a:lnSpc>
                          <a:spcPct val="115000"/>
                        </a:lnSpc>
                        <a:spcAft>
                          <a:spcPts val="800"/>
                        </a:spcAft>
                        <a:buNone/>
                      </a:pPr>
                      <a:r>
                        <a:rPr lang="en-US" sz="1800" kern="100" dirty="0">
                          <a:effectLst/>
                          <a:latin typeface="Times New Roman" panose="02020603050405020304" pitchFamily="18" charset="0"/>
                          <a:ea typeface="Tahoma" panose="020B0604030504040204" pitchFamily="34" charset="0"/>
                          <a:cs typeface="Times New Roman" panose="02020603050405020304" pitchFamily="18" charset="0"/>
                        </a:rPr>
                        <a:t>YOLOv8 + Swin Transformer</a:t>
                      </a:r>
                    </a:p>
                  </a:txBody>
                  <a:tcPr marL="68580" marR="68580" marT="0" marB="0"/>
                </a:tc>
                <a:tc>
                  <a:txBody>
                    <a:bodyPr/>
                    <a:lstStyle/>
                    <a:p>
                      <a:pPr marL="0" marR="0" algn="just">
                        <a:lnSpc>
                          <a:spcPct val="115000"/>
                        </a:lnSpc>
                        <a:spcAft>
                          <a:spcPts val="800"/>
                        </a:spcAft>
                        <a:buNone/>
                      </a:pPr>
                      <a:r>
                        <a:rPr lang="en-US" sz="1800" b="1" kern="100" dirty="0">
                          <a:effectLst/>
                          <a:latin typeface="Times New Roman" panose="02020603050405020304" pitchFamily="18" charset="0"/>
                          <a:ea typeface="Tahoma" panose="020B0604030504040204" pitchFamily="34" charset="0"/>
                          <a:cs typeface="Times New Roman" panose="02020603050405020304" pitchFamily="18" charset="0"/>
                        </a:rPr>
                        <a:t>93.70%</a:t>
                      </a:r>
                    </a:p>
                  </a:txBody>
                  <a:tcPr marL="68580" marR="68580" marT="0" marB="0"/>
                </a:tc>
                <a:tc>
                  <a:txBody>
                    <a:bodyPr/>
                    <a:lstStyle/>
                    <a:p>
                      <a:pPr marL="0" marR="0" algn="just">
                        <a:lnSpc>
                          <a:spcPct val="115000"/>
                        </a:lnSpc>
                        <a:spcAft>
                          <a:spcPts val="800"/>
                        </a:spcAft>
                        <a:buNone/>
                      </a:pPr>
                      <a:r>
                        <a:rPr lang="en-US" sz="1800" b="1" kern="100" dirty="0">
                          <a:effectLst/>
                          <a:latin typeface="Times New Roman" panose="02020603050405020304" pitchFamily="18" charset="0"/>
                          <a:ea typeface="Tahoma" panose="020B0604030504040204" pitchFamily="34" charset="0"/>
                          <a:cs typeface="Times New Roman" panose="02020603050405020304" pitchFamily="18" charset="0"/>
                        </a:rPr>
                        <a:t>91.85%</a:t>
                      </a:r>
                    </a:p>
                  </a:txBody>
                  <a:tcPr marL="68580" marR="68580" marT="0" marB="0"/>
                </a:tc>
                <a:tc>
                  <a:txBody>
                    <a:bodyPr/>
                    <a:lstStyle/>
                    <a:p>
                      <a:pPr marL="0" marR="0" algn="just">
                        <a:lnSpc>
                          <a:spcPct val="115000"/>
                        </a:lnSpc>
                        <a:spcAft>
                          <a:spcPts val="800"/>
                        </a:spcAft>
                        <a:buNone/>
                      </a:pPr>
                      <a:r>
                        <a:rPr lang="en-US" sz="1800" b="1" kern="100" dirty="0">
                          <a:effectLst/>
                          <a:latin typeface="Times New Roman" panose="02020603050405020304" pitchFamily="18" charset="0"/>
                          <a:ea typeface="Tahoma" panose="020B0604030504040204" pitchFamily="34" charset="0"/>
                          <a:cs typeface="Times New Roman" panose="02020603050405020304" pitchFamily="18" charset="0"/>
                        </a:rPr>
                        <a:t>94.92%</a:t>
                      </a:r>
                    </a:p>
                  </a:txBody>
                  <a:tcPr marL="68580" marR="68580" marT="0" marB="0"/>
                </a:tc>
                <a:tc>
                  <a:txBody>
                    <a:bodyPr/>
                    <a:lstStyle/>
                    <a:p>
                      <a:pPr marL="0" marR="0" algn="just">
                        <a:lnSpc>
                          <a:spcPct val="115000"/>
                        </a:lnSpc>
                        <a:spcAft>
                          <a:spcPts val="800"/>
                        </a:spcAft>
                        <a:buNone/>
                      </a:pPr>
                      <a:r>
                        <a:rPr lang="en-US" sz="1800" b="1" kern="100" dirty="0">
                          <a:effectLst/>
                          <a:latin typeface="Times New Roman" panose="02020603050405020304" pitchFamily="18" charset="0"/>
                          <a:ea typeface="Tahoma" panose="020B0604030504040204" pitchFamily="34" charset="0"/>
                          <a:cs typeface="Times New Roman" panose="02020603050405020304" pitchFamily="18" charset="0"/>
                        </a:rPr>
                        <a:t>93.36%</a:t>
                      </a:r>
                    </a:p>
                  </a:txBody>
                  <a:tcPr marL="68580" marR="68580" marT="0" marB="0"/>
                </a:tc>
                <a:extLst>
                  <a:ext uri="{0D108BD9-81ED-4DB2-BD59-A6C34878D82A}">
                    <a16:rowId xmlns:a16="http://schemas.microsoft.com/office/drawing/2014/main" val="4064660201"/>
                  </a:ext>
                </a:extLst>
              </a:tr>
            </a:tbl>
          </a:graphicData>
        </a:graphic>
      </p:graphicFrame>
    </p:spTree>
    <p:extLst>
      <p:ext uri="{BB962C8B-B14F-4D97-AF65-F5344CB8AC3E}">
        <p14:creationId xmlns:p14="http://schemas.microsoft.com/office/powerpoint/2010/main" val="4260965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41C32A7-F19B-3CBF-E341-310D0D175BBD}"/>
              </a:ext>
            </a:extLst>
          </p:cNvPr>
          <p:cNvGraphicFramePr>
            <a:graphicFrameLocks noGrp="1"/>
          </p:cNvGraphicFramePr>
          <p:nvPr>
            <p:extLst>
              <p:ext uri="{D42A27DB-BD31-4B8C-83A1-F6EECF244321}">
                <p14:modId xmlns:p14="http://schemas.microsoft.com/office/powerpoint/2010/main" val="661584284"/>
              </p:ext>
            </p:extLst>
          </p:nvPr>
        </p:nvGraphicFramePr>
        <p:xfrm>
          <a:off x="792490" y="1254056"/>
          <a:ext cx="10607019" cy="5250653"/>
        </p:xfrm>
        <a:graphic>
          <a:graphicData uri="http://schemas.openxmlformats.org/drawingml/2006/table">
            <a:tbl>
              <a:tblPr>
                <a:tableStyleId>{073A0DAA-6AF3-43AB-8588-CEC1D06C72B9}</a:tableStyleId>
              </a:tblPr>
              <a:tblGrid>
                <a:gridCol w="3535673">
                  <a:extLst>
                    <a:ext uri="{9D8B030D-6E8A-4147-A177-3AD203B41FA5}">
                      <a16:colId xmlns:a16="http://schemas.microsoft.com/office/drawing/2014/main" val="2685810780"/>
                    </a:ext>
                  </a:extLst>
                </a:gridCol>
                <a:gridCol w="3535673">
                  <a:extLst>
                    <a:ext uri="{9D8B030D-6E8A-4147-A177-3AD203B41FA5}">
                      <a16:colId xmlns:a16="http://schemas.microsoft.com/office/drawing/2014/main" val="2001869862"/>
                    </a:ext>
                  </a:extLst>
                </a:gridCol>
                <a:gridCol w="3535673">
                  <a:extLst>
                    <a:ext uri="{9D8B030D-6E8A-4147-A177-3AD203B41FA5}">
                      <a16:colId xmlns:a16="http://schemas.microsoft.com/office/drawing/2014/main" val="1323204103"/>
                    </a:ext>
                  </a:extLst>
                </a:gridCol>
              </a:tblGrid>
              <a:tr h="783708">
                <a:tc>
                  <a:txBody>
                    <a:bodyPr/>
                    <a:lstStyle/>
                    <a:p>
                      <a:r>
                        <a:rPr lang="en-US" sz="1500" b="1" dirty="0">
                          <a:latin typeface="Times New Roman" panose="02020603050405020304" pitchFamily="18" charset="0"/>
                          <a:cs typeface="Times New Roman" panose="02020603050405020304" pitchFamily="18" charset="0"/>
                        </a:rPr>
                        <a:t>Aspect</a:t>
                      </a:r>
                      <a:endParaRPr lang="en-US" sz="1500" dirty="0">
                        <a:latin typeface="Times New Roman" panose="02020603050405020304" pitchFamily="18" charset="0"/>
                        <a:cs typeface="Times New Roman" panose="02020603050405020304" pitchFamily="18" charset="0"/>
                      </a:endParaRP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latin typeface="Times New Roman" panose="02020603050405020304" pitchFamily="18" charset="0"/>
                          <a:cs typeface="Times New Roman" panose="02020603050405020304" pitchFamily="18" charset="0"/>
                        </a:rPr>
                        <a:t>Existing Models</a:t>
                      </a:r>
                      <a:endParaRPr lang="en-US" sz="1500">
                        <a:latin typeface="Times New Roman" panose="02020603050405020304" pitchFamily="18" charset="0"/>
                        <a:cs typeface="Times New Roman" panose="02020603050405020304" pitchFamily="18" charset="0"/>
                      </a:endParaRP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1">
                          <a:latin typeface="Times New Roman" panose="02020603050405020304" pitchFamily="18" charset="0"/>
                          <a:cs typeface="Times New Roman" panose="02020603050405020304" pitchFamily="18" charset="0"/>
                        </a:rPr>
                        <a:t>Your Hybrid Model (YOLOv8 + Swin Transformer)</a:t>
                      </a:r>
                      <a:endParaRPr lang="en-US" sz="1500">
                        <a:latin typeface="Times New Roman" panose="02020603050405020304" pitchFamily="18" charset="0"/>
                        <a:cs typeface="Times New Roman" panose="02020603050405020304" pitchFamily="18" charset="0"/>
                      </a:endParaRP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5662784"/>
                  </a:ext>
                </a:extLst>
              </a:tr>
              <a:tr h="783708">
                <a:tc>
                  <a:txBody>
                    <a:bodyPr/>
                    <a:lstStyle/>
                    <a:p>
                      <a:r>
                        <a:rPr lang="en-US" sz="1500" b="1" dirty="0">
                          <a:latin typeface="Times New Roman" panose="02020603050405020304" pitchFamily="18" charset="0"/>
                          <a:cs typeface="Times New Roman" panose="02020603050405020304" pitchFamily="18" charset="0"/>
                        </a:rPr>
                        <a:t>1. Pipeline Structure</a:t>
                      </a:r>
                      <a:endParaRPr lang="en-US" sz="1500" dirty="0">
                        <a:latin typeface="Times New Roman" panose="02020603050405020304" pitchFamily="18" charset="0"/>
                        <a:cs typeface="Times New Roman" panose="02020603050405020304" pitchFamily="18" charset="0"/>
                      </a:endParaRP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Times New Roman" panose="02020603050405020304" pitchFamily="18" charset="0"/>
                          <a:cs typeface="Times New Roman" panose="02020603050405020304" pitchFamily="18" charset="0"/>
                        </a:rPr>
                        <a:t>Single-stage classification (e.g., CNN/</a:t>
                      </a:r>
                      <a:r>
                        <a:rPr lang="en-US" sz="1500" dirty="0" err="1">
                          <a:latin typeface="Times New Roman" panose="02020603050405020304" pitchFamily="18" charset="0"/>
                          <a:cs typeface="Times New Roman" panose="02020603050405020304" pitchFamily="18" charset="0"/>
                        </a:rPr>
                        <a:t>ViT</a:t>
                      </a:r>
                      <a:r>
                        <a:rPr lang="en-US" sz="1500" dirty="0">
                          <a:latin typeface="Times New Roman" panose="02020603050405020304" pitchFamily="18" charset="0"/>
                          <a:cs typeface="Times New Roman" panose="02020603050405020304" pitchFamily="18" charset="0"/>
                        </a:rPr>
                        <a:t>)</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atin typeface="Times New Roman" panose="02020603050405020304" pitchFamily="18" charset="0"/>
                          <a:cs typeface="Times New Roman" panose="02020603050405020304" pitchFamily="18" charset="0"/>
                        </a:rPr>
                        <a:t>Two-stage: Detection (YOLOv8) → Classification (Swin Transformer)</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0913889"/>
                  </a:ext>
                </a:extLst>
              </a:tr>
              <a:tr h="783708">
                <a:tc>
                  <a:txBody>
                    <a:bodyPr/>
                    <a:lstStyle/>
                    <a:p>
                      <a:r>
                        <a:rPr lang="en-US" sz="1500" b="1">
                          <a:latin typeface="Times New Roman" panose="02020603050405020304" pitchFamily="18" charset="0"/>
                          <a:cs typeface="Times New Roman" panose="02020603050405020304" pitchFamily="18" charset="0"/>
                        </a:rPr>
                        <a:t>2. Focus Area</a:t>
                      </a:r>
                      <a:endParaRPr lang="en-US" sz="1500">
                        <a:latin typeface="Times New Roman" panose="02020603050405020304" pitchFamily="18" charset="0"/>
                        <a:cs typeface="Times New Roman" panose="02020603050405020304" pitchFamily="18" charset="0"/>
                      </a:endParaRP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atin typeface="Times New Roman" panose="02020603050405020304" pitchFamily="18" charset="0"/>
                          <a:cs typeface="Times New Roman" panose="02020603050405020304" pitchFamily="18" charset="0"/>
                        </a:rPr>
                        <a:t>Processes entire image (may include irrelevant background)</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atin typeface="Times New Roman" panose="02020603050405020304" pitchFamily="18" charset="0"/>
                          <a:cs typeface="Times New Roman" panose="02020603050405020304" pitchFamily="18" charset="0"/>
                        </a:rPr>
                        <a:t>Focuses only on detected fracture regions</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800962"/>
                  </a:ext>
                </a:extLst>
              </a:tr>
              <a:tr h="783708">
                <a:tc>
                  <a:txBody>
                    <a:bodyPr/>
                    <a:lstStyle/>
                    <a:p>
                      <a:r>
                        <a:rPr lang="en-US" sz="1500" b="1">
                          <a:latin typeface="Times New Roman" panose="02020603050405020304" pitchFamily="18" charset="0"/>
                          <a:cs typeface="Times New Roman" panose="02020603050405020304" pitchFamily="18" charset="0"/>
                        </a:rPr>
                        <a:t>3. Attention Mechanism</a:t>
                      </a:r>
                      <a:endParaRPr lang="en-US" sz="1500">
                        <a:latin typeface="Times New Roman" panose="02020603050405020304" pitchFamily="18" charset="0"/>
                        <a:cs typeface="Times New Roman" panose="02020603050405020304" pitchFamily="18" charset="0"/>
                      </a:endParaRP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Times New Roman" panose="02020603050405020304" pitchFamily="18" charset="0"/>
                          <a:cs typeface="Times New Roman" panose="02020603050405020304" pitchFamily="18" charset="0"/>
                        </a:rPr>
                        <a:t>Absent (CNNs) or global-only (</a:t>
                      </a:r>
                      <a:r>
                        <a:rPr lang="en-US" sz="1500" dirty="0" err="1">
                          <a:latin typeface="Times New Roman" panose="02020603050405020304" pitchFamily="18" charset="0"/>
                          <a:cs typeface="Times New Roman" panose="02020603050405020304" pitchFamily="18" charset="0"/>
                        </a:rPr>
                        <a:t>ViT</a:t>
                      </a:r>
                      <a:r>
                        <a:rPr lang="en-US" sz="1500" dirty="0">
                          <a:latin typeface="Times New Roman" panose="02020603050405020304" pitchFamily="18" charset="0"/>
                          <a:cs typeface="Times New Roman" panose="02020603050405020304" pitchFamily="18" charset="0"/>
                        </a:rPr>
                        <a:t>)</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atin typeface="Times New Roman" panose="02020603050405020304" pitchFamily="18" charset="0"/>
                          <a:cs typeface="Times New Roman" panose="02020603050405020304" pitchFamily="18" charset="0"/>
                        </a:rPr>
                        <a:t>Hierarchical </a:t>
                      </a:r>
                      <a:r>
                        <a:rPr lang="en-US" sz="1500" b="1">
                          <a:latin typeface="Times New Roman" panose="02020603050405020304" pitchFamily="18" charset="0"/>
                          <a:cs typeface="Times New Roman" panose="02020603050405020304" pitchFamily="18" charset="0"/>
                        </a:rPr>
                        <a:t>shifted window attention</a:t>
                      </a:r>
                      <a:r>
                        <a:rPr lang="en-US" sz="1500">
                          <a:latin typeface="Times New Roman" panose="02020603050405020304" pitchFamily="18" charset="0"/>
                          <a:cs typeface="Times New Roman" panose="02020603050405020304" pitchFamily="18" charset="0"/>
                        </a:rPr>
                        <a:t> for local &amp; global context</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770107"/>
                  </a:ext>
                </a:extLst>
              </a:tr>
              <a:tr h="783708">
                <a:tc>
                  <a:txBody>
                    <a:bodyPr/>
                    <a:lstStyle/>
                    <a:p>
                      <a:r>
                        <a:rPr lang="en-US" sz="1500" b="1">
                          <a:latin typeface="Times New Roman" panose="02020603050405020304" pitchFamily="18" charset="0"/>
                          <a:cs typeface="Times New Roman" panose="02020603050405020304" pitchFamily="18" charset="0"/>
                        </a:rPr>
                        <a:t>4. Classification Accuracy</a:t>
                      </a:r>
                      <a:endParaRPr lang="en-US" sz="1500">
                        <a:latin typeface="Times New Roman" panose="02020603050405020304" pitchFamily="18" charset="0"/>
                        <a:cs typeface="Times New Roman" panose="02020603050405020304" pitchFamily="18" charset="0"/>
                      </a:endParaRP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atin typeface="Times New Roman" panose="02020603050405020304" pitchFamily="18" charset="0"/>
                          <a:cs typeface="Times New Roman" panose="02020603050405020304" pitchFamily="18" charset="0"/>
                        </a:rPr>
                        <a:t>May misclassify due to noise/background</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atin typeface="Times New Roman" panose="02020603050405020304" pitchFamily="18" charset="0"/>
                          <a:cs typeface="Times New Roman" panose="02020603050405020304" pitchFamily="18" charset="0"/>
                        </a:rPr>
                        <a:t>Likely higher accuracy via precise region-based classification</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287411"/>
                  </a:ext>
                </a:extLst>
              </a:tr>
              <a:tr h="783708">
                <a:tc>
                  <a:txBody>
                    <a:bodyPr/>
                    <a:lstStyle/>
                    <a:p>
                      <a:r>
                        <a:rPr lang="en-US" sz="1500" b="1">
                          <a:latin typeface="Times New Roman" panose="02020603050405020304" pitchFamily="18" charset="0"/>
                          <a:cs typeface="Times New Roman" panose="02020603050405020304" pitchFamily="18" charset="0"/>
                        </a:rPr>
                        <a:t>5. Interpretability</a:t>
                      </a:r>
                      <a:endParaRPr lang="en-US" sz="1500">
                        <a:latin typeface="Times New Roman" panose="02020603050405020304" pitchFamily="18" charset="0"/>
                        <a:cs typeface="Times New Roman" panose="02020603050405020304" pitchFamily="18" charset="0"/>
                      </a:endParaRP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atin typeface="Times New Roman" panose="02020603050405020304" pitchFamily="18" charset="0"/>
                          <a:cs typeface="Times New Roman" panose="02020603050405020304" pitchFamily="18" charset="0"/>
                        </a:rPr>
                        <a:t>Limited (e.g., Grad-CAM only)</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latin typeface="Times New Roman" panose="02020603050405020304" pitchFamily="18" charset="0"/>
                          <a:cs typeface="Times New Roman" panose="02020603050405020304" pitchFamily="18" charset="0"/>
                        </a:rPr>
                        <a:t>Combines </a:t>
                      </a:r>
                      <a:r>
                        <a:rPr lang="en-US" sz="1500" b="1">
                          <a:latin typeface="Times New Roman" panose="02020603050405020304" pitchFamily="18" charset="0"/>
                          <a:cs typeface="Times New Roman" panose="02020603050405020304" pitchFamily="18" charset="0"/>
                        </a:rPr>
                        <a:t>YOLO bounding boxes + Swin attention</a:t>
                      </a:r>
                      <a:r>
                        <a:rPr lang="en-US" sz="1500">
                          <a:latin typeface="Times New Roman" panose="02020603050405020304" pitchFamily="18" charset="0"/>
                          <a:cs typeface="Times New Roman" panose="02020603050405020304" pitchFamily="18" charset="0"/>
                        </a:rPr>
                        <a:t> for better insights</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2950849"/>
                  </a:ext>
                </a:extLst>
              </a:tr>
              <a:tr h="548405">
                <a:tc>
                  <a:txBody>
                    <a:bodyPr/>
                    <a:lstStyle/>
                    <a:p>
                      <a:r>
                        <a:rPr lang="en-US" sz="1500" b="1" dirty="0">
                          <a:latin typeface="Times New Roman" panose="02020603050405020304" pitchFamily="18" charset="0"/>
                          <a:cs typeface="Times New Roman" panose="02020603050405020304" pitchFamily="18" charset="0"/>
                        </a:rPr>
                        <a:t>6. Flexibility &amp; Scalability</a:t>
                      </a:r>
                      <a:endParaRPr lang="en-US" sz="1500" dirty="0">
                        <a:latin typeface="Times New Roman" panose="02020603050405020304" pitchFamily="18" charset="0"/>
                        <a:cs typeface="Times New Roman" panose="02020603050405020304" pitchFamily="18" charset="0"/>
                      </a:endParaRP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Times New Roman" panose="02020603050405020304" pitchFamily="18" charset="0"/>
                          <a:cs typeface="Times New Roman" panose="02020603050405020304" pitchFamily="18" charset="0"/>
                        </a:rPr>
                        <a:t>Hard to adapt to new tasks/datasets</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Times New Roman" panose="02020603050405020304" pitchFamily="18" charset="0"/>
                          <a:cs typeface="Times New Roman" panose="02020603050405020304" pitchFamily="18" charset="0"/>
                        </a:rPr>
                        <a:t>Modular: Easily tune detector/classifier separately</a:t>
                      </a:r>
                    </a:p>
                  </a:txBody>
                  <a:tcPr marL="60467" marR="60467" marT="30234" marB="302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349455"/>
                  </a:ext>
                </a:extLst>
              </a:tr>
            </a:tbl>
          </a:graphicData>
        </a:graphic>
      </p:graphicFrame>
      <p:sp>
        <p:nvSpPr>
          <p:cNvPr id="6" name="Title 1">
            <a:extLst>
              <a:ext uri="{FF2B5EF4-FFF2-40B4-BE49-F238E27FC236}">
                <a16:creationId xmlns:a16="http://schemas.microsoft.com/office/drawing/2014/main" id="{34259ACE-4C2E-68F8-E6F6-CE48526B413D}"/>
              </a:ext>
            </a:extLst>
          </p:cNvPr>
          <p:cNvSpPr>
            <a:spLocks noGrp="1"/>
          </p:cNvSpPr>
          <p:nvPr>
            <p:ph type="title"/>
          </p:nvPr>
        </p:nvSpPr>
        <p:spPr>
          <a:xfrm>
            <a:off x="1021300" y="353291"/>
            <a:ext cx="9780496" cy="729302"/>
          </a:xfrm>
        </p:spPr>
        <p:txBody>
          <a:bodyPr>
            <a:normAutofit fontScale="90000"/>
          </a:bodyPr>
          <a:lstStyle/>
          <a:p>
            <a:r>
              <a:rPr lang="en-US" dirty="0">
                <a:cs typeface="Times New Roman" panose="02020603050405020304" pitchFamily="18" charset="0"/>
              </a:rPr>
              <a:t>Existing vs proposed</a:t>
            </a:r>
          </a:p>
        </p:txBody>
      </p:sp>
    </p:spTree>
    <p:extLst>
      <p:ext uri="{BB962C8B-B14F-4D97-AF65-F5344CB8AC3E}">
        <p14:creationId xmlns:p14="http://schemas.microsoft.com/office/powerpoint/2010/main" val="3417132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6E49-829C-7F85-309D-3CE902756D2D}"/>
              </a:ext>
            </a:extLst>
          </p:cNvPr>
          <p:cNvSpPr>
            <a:spLocks noGrp="1"/>
          </p:cNvSpPr>
          <p:nvPr>
            <p:ph type="title"/>
          </p:nvPr>
        </p:nvSpPr>
        <p:spPr>
          <a:xfrm>
            <a:off x="1505306" y="415636"/>
            <a:ext cx="9181387" cy="852055"/>
          </a:xfrm>
        </p:spPr>
        <p:txBody>
          <a:bodyPr/>
          <a:lstStyle/>
          <a:p>
            <a:r>
              <a:rPr lang="en-US" dirty="0"/>
              <a:t>Conclusion</a:t>
            </a:r>
          </a:p>
        </p:txBody>
      </p:sp>
      <p:sp>
        <p:nvSpPr>
          <p:cNvPr id="4" name="Rectangle 1">
            <a:extLst>
              <a:ext uri="{FF2B5EF4-FFF2-40B4-BE49-F238E27FC236}">
                <a16:creationId xmlns:a16="http://schemas.microsoft.com/office/drawing/2014/main" id="{C6966AD7-EB5C-EC46-38D4-AF9D95DE6249}"/>
              </a:ext>
            </a:extLst>
          </p:cNvPr>
          <p:cNvSpPr>
            <a:spLocks noGrp="1" noChangeArrowheads="1"/>
          </p:cNvSpPr>
          <p:nvPr>
            <p:ph idx="1"/>
          </p:nvPr>
        </p:nvSpPr>
        <p:spPr bwMode="auto">
          <a:xfrm>
            <a:off x="561821" y="1684514"/>
            <a:ext cx="11068357"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r>
              <a:rPr lang="en-US" sz="1900" dirty="0">
                <a:latin typeface="Times New Roman" panose="02020603050405020304" pitchFamily="18" charset="0"/>
                <a:cs typeface="Times New Roman" panose="02020603050405020304" pitchFamily="18" charset="0"/>
              </a:rPr>
              <a:t>we advocated for a hybrid deep learning model combining YOLOv8 for precise localization of fractures and a Swin Transformer for more robust classification of bone fractures. The hybrid model trained and tested on a composite dataset utilized the </a:t>
            </a:r>
            <a:r>
              <a:rPr lang="en-US" sz="1900" dirty="0" err="1">
                <a:latin typeface="Times New Roman" panose="02020603050405020304" pitchFamily="18" charset="0"/>
                <a:cs typeface="Times New Roman" panose="02020603050405020304" pitchFamily="18" charset="0"/>
              </a:rPr>
              <a:t>RoboFlow</a:t>
            </a:r>
            <a:r>
              <a:rPr lang="en-US" sz="1900" dirty="0">
                <a:latin typeface="Times New Roman" panose="02020603050405020304" pitchFamily="18" charset="0"/>
                <a:cs typeface="Times New Roman" panose="02020603050405020304" pitchFamily="18" charset="0"/>
              </a:rPr>
              <a:t> and FracAtlas datasets, and was tested on the MURA Stanford dataset, and had high-performing results when doing detection and classification analysis. The AUROC score of 0.942 and consistent levels of accuracy across evaluating metrics demonstrated that our integrated framework was performing well. The findings also suggest that integrating an object detection framework into a transformer-based classification neural network enhances its ability to incorporate spatial and contextual information when making fracture diagnoses. In general, the hybrid structure can offer a great deal to the clinical space in terms of improving efficiency for radiologists and ensuring timely and improved fracture assessments.</a:t>
            </a:r>
          </a:p>
          <a:p>
            <a:pPr marL="0" indent="0" algn="just">
              <a:buNone/>
            </a:pP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4373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6BFD-962D-B561-DD45-5507B7347486}"/>
              </a:ext>
            </a:extLst>
          </p:cNvPr>
          <p:cNvSpPr>
            <a:spLocks noGrp="1"/>
          </p:cNvSpPr>
          <p:nvPr>
            <p:ph type="title"/>
          </p:nvPr>
        </p:nvSpPr>
        <p:spPr>
          <a:xfrm>
            <a:off x="1877568" y="335427"/>
            <a:ext cx="8220161" cy="716625"/>
          </a:xfrm>
        </p:spPr>
        <p:txBody>
          <a:bodyPr>
            <a:normAutofit/>
          </a:bodyPr>
          <a:lstStyle/>
          <a:p>
            <a:pPr marL="457200" indent="-457200"/>
            <a:r>
              <a:rPr lang="en-US" sz="2200" b="1" cap="none" dirty="0">
                <a:latin typeface="Times New Roman" panose="02020603050405020304" pitchFamily="18" charset="0"/>
                <a:cs typeface="Times New Roman" panose="02020603050405020304" pitchFamily="18" charset="0"/>
              </a:rPr>
              <a:t>YOLOv8 + EfficientNetB0 + Grad-CAM</a:t>
            </a:r>
          </a:p>
        </p:txBody>
      </p:sp>
      <p:sp>
        <p:nvSpPr>
          <p:cNvPr id="5" name="TextBox 4">
            <a:extLst>
              <a:ext uri="{FF2B5EF4-FFF2-40B4-BE49-F238E27FC236}">
                <a16:creationId xmlns:a16="http://schemas.microsoft.com/office/drawing/2014/main" id="{76C274EB-3CF0-8019-14AE-919B1396346A}"/>
              </a:ext>
            </a:extLst>
          </p:cNvPr>
          <p:cNvSpPr txBox="1"/>
          <p:nvPr/>
        </p:nvSpPr>
        <p:spPr>
          <a:xfrm>
            <a:off x="1017441" y="1474101"/>
            <a:ext cx="9940413" cy="3477875"/>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YOLOv8 + EfficientNetB0 + Grad-CAM hybrid model integrates fast object detection, efficient classification, and explainable AI for robust and interpretable fracture analysis in X-ray images. YOLOv8 is used to detect and localize fracture regions by generating bounding boxes around potential fracture sites, leveraging its anchor-free detection head and efficient CNN backbone optimized for real-time performance. Once detected, these regions are cropped and passed to EfficientNetB0, a lightweight yet powerful convolutional neural network, which classifies the type or presence of a fracture with high accuracy and low computational cost. To enhance transparency and interpretability, Grad-CAM is applied to the classification outputs, generating heatmaps that visualize the specific areas of the input that influenced the model’s decision. This combination makes the model suitable for clinical settings where speed, accuracy, and explainability are all critical.</a:t>
            </a:r>
          </a:p>
        </p:txBody>
      </p:sp>
    </p:spTree>
    <p:extLst>
      <p:ext uri="{BB962C8B-B14F-4D97-AF65-F5344CB8AC3E}">
        <p14:creationId xmlns:p14="http://schemas.microsoft.com/office/powerpoint/2010/main" val="2859829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0C8EC4-91B3-5998-B504-FE33818B963E}"/>
              </a:ext>
            </a:extLst>
          </p:cNvPr>
          <p:cNvSpPr>
            <a:spLocks noGrp="1"/>
          </p:cNvSpPr>
          <p:nvPr>
            <p:ph idx="1"/>
          </p:nvPr>
        </p:nvSpPr>
        <p:spPr>
          <a:xfrm>
            <a:off x="530156" y="406122"/>
            <a:ext cx="7729728" cy="3101983"/>
          </a:xfrm>
        </p:spPr>
        <p:txBody>
          <a:bodyPr/>
          <a:lstStyle/>
          <a:p>
            <a:pPr marL="0" indent="0">
              <a:buNone/>
            </a:pPr>
            <a:r>
              <a:rPr lang="en-US" b="1" dirty="0">
                <a:latin typeface="Times New Roman" panose="02020603050405020304" pitchFamily="18" charset="0"/>
                <a:cs typeface="Times New Roman" panose="02020603050405020304" pitchFamily="18" charset="0"/>
              </a:rPr>
              <a:t>YOLOv8 Architecture</a:t>
            </a:r>
          </a:p>
        </p:txBody>
      </p:sp>
      <p:pic>
        <p:nvPicPr>
          <p:cNvPr id="4" name="Picture 3">
            <a:extLst>
              <a:ext uri="{FF2B5EF4-FFF2-40B4-BE49-F238E27FC236}">
                <a16:creationId xmlns:a16="http://schemas.microsoft.com/office/drawing/2014/main" id="{BAA0AF8D-7880-D44F-1769-D5D6FF2A2190}"/>
              </a:ext>
            </a:extLst>
          </p:cNvPr>
          <p:cNvPicPr>
            <a:picLocks noChangeAspect="1"/>
          </p:cNvPicPr>
          <p:nvPr/>
        </p:nvPicPr>
        <p:blipFill>
          <a:blip r:embed="rId2"/>
          <a:stretch>
            <a:fillRect/>
          </a:stretch>
        </p:blipFill>
        <p:spPr>
          <a:xfrm>
            <a:off x="530156" y="963156"/>
            <a:ext cx="8584347" cy="2939410"/>
          </a:xfrm>
          <a:prstGeom prst="rect">
            <a:avLst/>
          </a:prstGeom>
        </p:spPr>
      </p:pic>
      <p:sp>
        <p:nvSpPr>
          <p:cNvPr id="6" name="TextBox 5">
            <a:extLst>
              <a:ext uri="{FF2B5EF4-FFF2-40B4-BE49-F238E27FC236}">
                <a16:creationId xmlns:a16="http://schemas.microsoft.com/office/drawing/2014/main" id="{3AE83522-82B7-BC77-E940-2B761DC21A76}"/>
              </a:ext>
            </a:extLst>
          </p:cNvPr>
          <p:cNvSpPr txBox="1"/>
          <p:nvPr/>
        </p:nvSpPr>
        <p:spPr>
          <a:xfrm>
            <a:off x="530156" y="4065139"/>
            <a:ext cx="11209560" cy="2308324"/>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YOLO (You Only Look Once)</a:t>
            </a:r>
            <a:r>
              <a:rPr lang="en-US" dirty="0">
                <a:latin typeface="Times New Roman" panose="02020603050405020304" pitchFamily="18" charset="0"/>
                <a:cs typeface="Times New Roman" panose="02020603050405020304" pitchFamily="18" charset="0"/>
              </a:rPr>
              <a:t> is a real-time object detection architecture that treats detection as a single regression problem, predicting bounding boxes and class probabilities directly from full images in one forward pass. The input image is divided into a grid, and each grid cell predicts bounding boxes and class scores for objects whose centers fall within the cell. YOLO uses a CNN-based </a:t>
            </a:r>
            <a:r>
              <a:rPr lang="en-US" b="1" dirty="0">
                <a:latin typeface="Times New Roman" panose="02020603050405020304" pitchFamily="18" charset="0"/>
                <a:cs typeface="Times New Roman" panose="02020603050405020304" pitchFamily="18" charset="0"/>
              </a:rPr>
              <a:t>backbone</a:t>
            </a:r>
            <a:r>
              <a:rPr lang="en-US" dirty="0">
                <a:latin typeface="Times New Roman" panose="02020603050405020304" pitchFamily="18" charset="0"/>
                <a:cs typeface="Times New Roman" panose="02020603050405020304" pitchFamily="18" charset="0"/>
              </a:rPr>
              <a:t> to extract spatial features, a </a:t>
            </a:r>
            <a:r>
              <a:rPr lang="en-US" b="1" dirty="0">
                <a:latin typeface="Times New Roman" panose="02020603050405020304" pitchFamily="18" charset="0"/>
                <a:cs typeface="Times New Roman" panose="02020603050405020304" pitchFamily="18" charset="0"/>
              </a:rPr>
              <a:t>neck</a:t>
            </a:r>
            <a:r>
              <a:rPr lang="en-US" dirty="0">
                <a:latin typeface="Times New Roman" panose="02020603050405020304" pitchFamily="18" charset="0"/>
                <a:cs typeface="Times New Roman" panose="02020603050405020304" pitchFamily="18" charset="0"/>
              </a:rPr>
              <a:t> (such as FPN or PANet) to aggregate multi-scale features, and a </a:t>
            </a:r>
            <a:r>
              <a:rPr lang="en-US" b="1" dirty="0">
                <a:latin typeface="Times New Roman" panose="02020603050405020304" pitchFamily="18" charset="0"/>
                <a:cs typeface="Times New Roman" panose="02020603050405020304" pitchFamily="18" charset="0"/>
              </a:rPr>
              <a:t>detection head</a:t>
            </a:r>
            <a:r>
              <a:rPr lang="en-US" dirty="0">
                <a:latin typeface="Times New Roman" panose="02020603050405020304" pitchFamily="18" charset="0"/>
                <a:cs typeface="Times New Roman" panose="02020603050405020304" pitchFamily="18" charset="0"/>
              </a:rPr>
              <a:t> to output bounding boxes, confidence scores, and class probabilities. In YOLOv8, the architecture is anchor-free by default, improving detection speed and flexibility. The final predictions are filtered using Non-Maximum Suppression (NMS) to remove overlapping boxes, making YOLO highly efficient for real-time applications like medical image analysis or autonomous driving.</a:t>
            </a:r>
          </a:p>
        </p:txBody>
      </p:sp>
    </p:spTree>
    <p:extLst>
      <p:ext uri="{BB962C8B-B14F-4D97-AF65-F5344CB8AC3E}">
        <p14:creationId xmlns:p14="http://schemas.microsoft.com/office/powerpoint/2010/main" val="151720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44EB06-FC37-E7B6-7465-A35AB8FCC26D}"/>
              </a:ext>
            </a:extLst>
          </p:cNvPr>
          <p:cNvPicPr>
            <a:picLocks noChangeAspect="1"/>
          </p:cNvPicPr>
          <p:nvPr/>
        </p:nvPicPr>
        <p:blipFill>
          <a:blip r:embed="rId2"/>
          <a:stretch>
            <a:fillRect/>
          </a:stretch>
        </p:blipFill>
        <p:spPr>
          <a:xfrm>
            <a:off x="492316" y="775162"/>
            <a:ext cx="2899812" cy="2899812"/>
          </a:xfrm>
          <a:prstGeom prst="rect">
            <a:avLst/>
          </a:prstGeom>
        </p:spPr>
      </p:pic>
      <p:pic>
        <p:nvPicPr>
          <p:cNvPr id="5" name="Picture 4">
            <a:extLst>
              <a:ext uri="{FF2B5EF4-FFF2-40B4-BE49-F238E27FC236}">
                <a16:creationId xmlns:a16="http://schemas.microsoft.com/office/drawing/2014/main" id="{F29BB90C-8B35-396F-FD15-7DE54F0305C5}"/>
              </a:ext>
            </a:extLst>
          </p:cNvPr>
          <p:cNvPicPr>
            <a:picLocks noChangeAspect="1"/>
          </p:cNvPicPr>
          <p:nvPr/>
        </p:nvPicPr>
        <p:blipFill>
          <a:blip r:embed="rId3"/>
          <a:stretch>
            <a:fillRect/>
          </a:stretch>
        </p:blipFill>
        <p:spPr>
          <a:xfrm>
            <a:off x="492316" y="3753463"/>
            <a:ext cx="2899813" cy="2899813"/>
          </a:xfrm>
          <a:prstGeom prst="rect">
            <a:avLst/>
          </a:prstGeom>
        </p:spPr>
      </p:pic>
      <p:sp>
        <p:nvSpPr>
          <p:cNvPr id="9" name="TextBox 8">
            <a:extLst>
              <a:ext uri="{FF2B5EF4-FFF2-40B4-BE49-F238E27FC236}">
                <a16:creationId xmlns:a16="http://schemas.microsoft.com/office/drawing/2014/main" id="{5B20D07B-E4B5-29FF-0FD8-672D8F4A8A6D}"/>
              </a:ext>
            </a:extLst>
          </p:cNvPr>
          <p:cNvSpPr txBox="1"/>
          <p:nvPr/>
        </p:nvSpPr>
        <p:spPr>
          <a:xfrm>
            <a:off x="3942735" y="1099626"/>
            <a:ext cx="7756949" cy="4770537"/>
          </a:xfrm>
          <a:prstGeom prst="rect">
            <a:avLst/>
          </a:prstGeom>
          <a:noFill/>
        </p:spPr>
        <p:txBody>
          <a:bodyPr wrap="square">
            <a:spAutoFit/>
          </a:bodyPr>
          <a:lstStyle/>
          <a:p>
            <a:pPr algn="just">
              <a:buNone/>
            </a:pPr>
            <a:r>
              <a:rPr lang="en-US" sz="1900" dirty="0">
                <a:latin typeface="Times New Roman" panose="02020603050405020304" pitchFamily="18" charset="0"/>
                <a:cs typeface="Times New Roman" panose="02020603050405020304" pitchFamily="18" charset="0"/>
              </a:rPr>
              <a:t>During the training of a YOLOv8 object detection model, the dataset is typically split into two main subsets: </a:t>
            </a:r>
            <a:r>
              <a:rPr lang="en-US" sz="1900" b="1" dirty="0">
                <a:latin typeface="Times New Roman" panose="02020603050405020304" pitchFamily="18" charset="0"/>
                <a:cs typeface="Times New Roman" panose="02020603050405020304" pitchFamily="18" charset="0"/>
              </a:rPr>
              <a:t>training images</a:t>
            </a:r>
            <a:r>
              <a:rPr lang="en-US" sz="1900" dirty="0">
                <a:latin typeface="Times New Roman" panose="02020603050405020304" pitchFamily="18" charset="0"/>
                <a:cs typeface="Times New Roman" panose="02020603050405020304" pitchFamily="18" charset="0"/>
              </a:rPr>
              <a:t> and </a:t>
            </a:r>
            <a:r>
              <a:rPr lang="en-US" sz="1900" b="1" dirty="0">
                <a:latin typeface="Times New Roman" panose="02020603050405020304" pitchFamily="18" charset="0"/>
                <a:cs typeface="Times New Roman" panose="02020603050405020304" pitchFamily="18" charset="0"/>
              </a:rPr>
              <a:t>validation images</a:t>
            </a:r>
            <a:r>
              <a:rPr lang="en-US" sz="1900" dirty="0">
                <a:latin typeface="Times New Roman" panose="02020603050405020304" pitchFamily="18" charset="0"/>
                <a:cs typeface="Times New Roman" panose="02020603050405020304" pitchFamily="18" charset="0"/>
              </a:rPr>
              <a:t>. These subsets play distinct roles in optimizing and evaluating the model.</a:t>
            </a:r>
          </a:p>
          <a:p>
            <a:pPr algn="just">
              <a:buNone/>
            </a:pPr>
            <a:r>
              <a:rPr lang="en-US" sz="1900" b="1" dirty="0">
                <a:latin typeface="Times New Roman" panose="02020603050405020304" pitchFamily="18" charset="0"/>
                <a:cs typeface="Times New Roman" panose="02020603050405020304" pitchFamily="18" charset="0"/>
              </a:rPr>
              <a:t>Training Images</a:t>
            </a:r>
          </a:p>
          <a:p>
            <a:pPr algn="just">
              <a:buNone/>
            </a:pPr>
            <a:r>
              <a:rPr lang="en-US" sz="1900" dirty="0">
                <a:latin typeface="Times New Roman" panose="02020603050405020304" pitchFamily="18" charset="0"/>
                <a:cs typeface="Times New Roman" panose="02020603050405020304" pitchFamily="18" charset="0"/>
              </a:rPr>
              <a:t>The training set consists of the majority of the annotated images, usually around 70–80% of the total dataset. Each training image is paired with its corresponding label file, which includes:</a:t>
            </a:r>
          </a:p>
          <a:p>
            <a:pPr>
              <a:buNone/>
            </a:pPr>
            <a:endParaRPr lang="en-US" sz="19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Bounding box coordinates</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Class labels (e.g., fracture type or region)</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YOLOv8 learns to:</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Detect and localize objects (fractures) in an image</a:t>
            </a:r>
          </a:p>
          <a:p>
            <a:pPr marL="285750" indent="-28575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Predict bounding boxes and assign correct class </a:t>
            </a:r>
            <a:r>
              <a:rPr lang="en-US" sz="1900" dirty="0" err="1">
                <a:latin typeface="Times New Roman" panose="02020603050405020304" pitchFamily="18" charset="0"/>
                <a:cs typeface="Times New Roman" panose="02020603050405020304" pitchFamily="18" charset="0"/>
              </a:rPr>
              <a:t>labels.This</a:t>
            </a:r>
            <a:r>
              <a:rPr lang="en-US" sz="1900" dirty="0">
                <a:latin typeface="Times New Roman" panose="02020603050405020304" pitchFamily="18" charset="0"/>
                <a:cs typeface="Times New Roman" panose="02020603050405020304" pitchFamily="18" charset="0"/>
              </a:rPr>
              <a:t> process involves backpropagation and gradient descent to minimize a combined loss function that includes </a:t>
            </a:r>
            <a:r>
              <a:rPr lang="en-US" sz="1900" dirty="0" err="1">
                <a:latin typeface="Times New Roman" panose="02020603050405020304" pitchFamily="18" charset="0"/>
                <a:cs typeface="Times New Roman" panose="02020603050405020304" pitchFamily="18" charset="0"/>
              </a:rPr>
              <a:t>objectness</a:t>
            </a:r>
            <a:r>
              <a:rPr lang="en-US" sz="1900" dirty="0">
                <a:latin typeface="Times New Roman" panose="02020603050405020304" pitchFamily="18" charset="0"/>
                <a:cs typeface="Times New Roman" panose="02020603050405020304" pitchFamily="18" charset="0"/>
              </a:rPr>
              <a:t>, classification, and localization losses.</a:t>
            </a:r>
          </a:p>
        </p:txBody>
      </p:sp>
      <p:sp>
        <p:nvSpPr>
          <p:cNvPr id="10" name="TextBox 9">
            <a:extLst>
              <a:ext uri="{FF2B5EF4-FFF2-40B4-BE49-F238E27FC236}">
                <a16:creationId xmlns:a16="http://schemas.microsoft.com/office/drawing/2014/main" id="{26FC017B-472F-9B7A-6039-2E790F45EF27}"/>
              </a:ext>
            </a:extLst>
          </p:cNvPr>
          <p:cNvSpPr txBox="1"/>
          <p:nvPr/>
        </p:nvSpPr>
        <p:spPr>
          <a:xfrm>
            <a:off x="693524" y="204724"/>
            <a:ext cx="7756949" cy="400110"/>
          </a:xfrm>
          <a:prstGeom prst="rect">
            <a:avLst/>
          </a:prstGeom>
          <a:noFill/>
        </p:spPr>
        <p:txBody>
          <a:bodyPr wrap="square">
            <a:spAutoFit/>
          </a:bodyPr>
          <a:lstStyle/>
          <a:p>
            <a:pPr>
              <a:buNone/>
            </a:pPr>
            <a:r>
              <a:rPr lang="en-US" sz="2000" b="1" dirty="0">
                <a:latin typeface="Times New Roman" panose="02020603050405020304" pitchFamily="18" charset="0"/>
                <a:cs typeface="Times New Roman" panose="02020603050405020304" pitchFamily="18" charset="0"/>
              </a:rPr>
              <a:t>Training Images</a:t>
            </a:r>
          </a:p>
        </p:txBody>
      </p:sp>
    </p:spTree>
    <p:extLst>
      <p:ext uri="{BB962C8B-B14F-4D97-AF65-F5344CB8AC3E}">
        <p14:creationId xmlns:p14="http://schemas.microsoft.com/office/powerpoint/2010/main" val="101494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A7E8F2-BBBC-4A7A-26D5-7603F4DD4592}"/>
              </a:ext>
            </a:extLst>
          </p:cNvPr>
          <p:cNvPicPr>
            <a:picLocks noChangeAspect="1"/>
          </p:cNvPicPr>
          <p:nvPr/>
        </p:nvPicPr>
        <p:blipFill>
          <a:blip r:embed="rId2"/>
          <a:stretch>
            <a:fillRect/>
          </a:stretch>
        </p:blipFill>
        <p:spPr>
          <a:xfrm>
            <a:off x="441021" y="706999"/>
            <a:ext cx="2872450" cy="2790827"/>
          </a:xfrm>
          <a:prstGeom prst="rect">
            <a:avLst/>
          </a:prstGeom>
        </p:spPr>
      </p:pic>
      <p:pic>
        <p:nvPicPr>
          <p:cNvPr id="7" name="Picture 6">
            <a:extLst>
              <a:ext uri="{FF2B5EF4-FFF2-40B4-BE49-F238E27FC236}">
                <a16:creationId xmlns:a16="http://schemas.microsoft.com/office/drawing/2014/main" id="{0CDD1606-400C-EA60-B7B4-F77A4F7E2577}"/>
              </a:ext>
            </a:extLst>
          </p:cNvPr>
          <p:cNvPicPr>
            <a:picLocks noChangeAspect="1"/>
          </p:cNvPicPr>
          <p:nvPr/>
        </p:nvPicPr>
        <p:blipFill>
          <a:blip r:embed="rId3"/>
          <a:stretch>
            <a:fillRect/>
          </a:stretch>
        </p:blipFill>
        <p:spPr>
          <a:xfrm>
            <a:off x="441021" y="3716594"/>
            <a:ext cx="2872450" cy="2861187"/>
          </a:xfrm>
          <a:prstGeom prst="rect">
            <a:avLst/>
          </a:prstGeom>
        </p:spPr>
      </p:pic>
      <p:sp>
        <p:nvSpPr>
          <p:cNvPr id="5" name="TextBox 4">
            <a:extLst>
              <a:ext uri="{FF2B5EF4-FFF2-40B4-BE49-F238E27FC236}">
                <a16:creationId xmlns:a16="http://schemas.microsoft.com/office/drawing/2014/main" id="{441435BF-C5B1-BDF7-C589-655A3AF5CA11}"/>
              </a:ext>
            </a:extLst>
          </p:cNvPr>
          <p:cNvSpPr txBox="1"/>
          <p:nvPr/>
        </p:nvSpPr>
        <p:spPr>
          <a:xfrm>
            <a:off x="4070553" y="1318084"/>
            <a:ext cx="6096000" cy="3477875"/>
          </a:xfrm>
          <a:prstGeom prst="rect">
            <a:avLst/>
          </a:prstGeom>
          <a:noFill/>
        </p:spPr>
        <p:txBody>
          <a:bodyPr wrap="square">
            <a:spAutoFit/>
          </a:bodyPr>
          <a:lstStyle/>
          <a:p>
            <a:pPr algn="just">
              <a:buNone/>
            </a:pPr>
            <a:r>
              <a:rPr lang="en-US" sz="2000" b="1" dirty="0">
                <a:latin typeface="Times New Roman" panose="02020603050405020304" pitchFamily="18" charset="0"/>
                <a:cs typeface="Times New Roman" panose="02020603050405020304" pitchFamily="18" charset="0"/>
              </a:rPr>
              <a:t>Validation Images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validation set typically comprises 10–20% of the dataset and is </a:t>
            </a:r>
            <a:r>
              <a:rPr lang="en-US" sz="2000" b="1" dirty="0">
                <a:latin typeface="Times New Roman" panose="02020603050405020304" pitchFamily="18" charset="0"/>
                <a:cs typeface="Times New Roman" panose="02020603050405020304" pitchFamily="18" charset="0"/>
              </a:rPr>
              <a:t>not</a:t>
            </a:r>
            <a:r>
              <a:rPr lang="en-US" sz="2000" dirty="0">
                <a:latin typeface="Times New Roman" panose="02020603050405020304" pitchFamily="18" charset="0"/>
                <a:cs typeface="Times New Roman" panose="02020603050405020304" pitchFamily="18" charset="0"/>
              </a:rPr>
              <a:t> used to update model weights. Instead, it is used to:</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Evaluate the model’s performance during training at regular intervals (e.g., per epoch)</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Monitor metrics like </a:t>
            </a:r>
            <a:r>
              <a:rPr lang="en-US" sz="2000" b="1" dirty="0" err="1">
                <a:latin typeface="Times New Roman" panose="02020603050405020304" pitchFamily="18" charset="0"/>
                <a:cs typeface="Times New Roman" panose="02020603050405020304" pitchFamily="18" charset="0"/>
              </a:rPr>
              <a:t>mAP</a:t>
            </a:r>
            <a:r>
              <a:rPr lang="en-US" sz="2000" b="1" dirty="0">
                <a:latin typeface="Times New Roman" panose="02020603050405020304" pitchFamily="18" charset="0"/>
                <a:cs typeface="Times New Roman" panose="02020603050405020304" pitchFamily="18" charset="0"/>
              </a:rPr>
              <a:t> (mean Average Precision)</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IoU</a:t>
            </a:r>
            <a:r>
              <a:rPr lang="en-US" sz="2000" b="1" dirty="0">
                <a:latin typeface="Times New Roman" panose="02020603050405020304" pitchFamily="18" charset="0"/>
                <a:cs typeface="Times New Roman" panose="02020603050405020304" pitchFamily="18" charset="0"/>
              </a:rPr>
              <a:t> (Intersection over Union)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precision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recall</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loss curves</a:t>
            </a: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Detect overfitting or underfitting early in the training process</a:t>
            </a:r>
          </a:p>
        </p:txBody>
      </p:sp>
      <p:sp>
        <p:nvSpPr>
          <p:cNvPr id="8" name="TextBox 7">
            <a:extLst>
              <a:ext uri="{FF2B5EF4-FFF2-40B4-BE49-F238E27FC236}">
                <a16:creationId xmlns:a16="http://schemas.microsoft.com/office/drawing/2014/main" id="{0F97A73E-7E7C-CD54-D813-A8D14F3CDBE3}"/>
              </a:ext>
            </a:extLst>
          </p:cNvPr>
          <p:cNvSpPr txBox="1"/>
          <p:nvPr/>
        </p:nvSpPr>
        <p:spPr>
          <a:xfrm>
            <a:off x="693524" y="204724"/>
            <a:ext cx="7756949" cy="400110"/>
          </a:xfrm>
          <a:prstGeom prst="rect">
            <a:avLst/>
          </a:prstGeom>
          <a:noFill/>
        </p:spPr>
        <p:txBody>
          <a:bodyPr wrap="square">
            <a:spAutoFit/>
          </a:bodyPr>
          <a:lstStyle/>
          <a:p>
            <a:pPr>
              <a:buNone/>
            </a:pPr>
            <a:r>
              <a:rPr lang="en-US" sz="2000" b="1" dirty="0">
                <a:latin typeface="Times New Roman" panose="02020603050405020304" pitchFamily="18" charset="0"/>
                <a:cs typeface="Times New Roman" panose="02020603050405020304" pitchFamily="18" charset="0"/>
              </a:rPr>
              <a:t>Validation Images</a:t>
            </a:r>
          </a:p>
        </p:txBody>
      </p:sp>
    </p:spTree>
    <p:extLst>
      <p:ext uri="{BB962C8B-B14F-4D97-AF65-F5344CB8AC3E}">
        <p14:creationId xmlns:p14="http://schemas.microsoft.com/office/powerpoint/2010/main" val="1940797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BF5438-A5E9-132E-FB41-69C44CDB7B5D}"/>
              </a:ext>
            </a:extLst>
          </p:cNvPr>
          <p:cNvSpPr>
            <a:spLocks noGrp="1"/>
          </p:cNvSpPr>
          <p:nvPr>
            <p:ph idx="1"/>
          </p:nvPr>
        </p:nvSpPr>
        <p:spPr>
          <a:xfrm>
            <a:off x="431832" y="455283"/>
            <a:ext cx="7729728" cy="3101983"/>
          </a:xfrm>
        </p:spPr>
        <p:txBody>
          <a:bodyPr/>
          <a:lstStyle/>
          <a:p>
            <a:pPr marL="0" indent="0">
              <a:buNone/>
            </a:pPr>
            <a:r>
              <a:rPr lang="en-IN" b="1" dirty="0">
                <a:latin typeface="Times New Roman" panose="02020603050405020304" pitchFamily="18" charset="0"/>
                <a:cs typeface="Times New Roman" panose="02020603050405020304" pitchFamily="18" charset="0"/>
              </a:rPr>
              <a:t>EfficientNet-B0 Architecture</a:t>
            </a:r>
            <a:endParaRPr lang="en-US" b="1" dirty="0"/>
          </a:p>
        </p:txBody>
      </p:sp>
      <p:pic>
        <p:nvPicPr>
          <p:cNvPr id="4" name="Picture 3" descr="EfficientNet-B0 architecture, where K × K -a filter size, S -stride, B... |  Download Scientific Diagram">
            <a:extLst>
              <a:ext uri="{FF2B5EF4-FFF2-40B4-BE49-F238E27FC236}">
                <a16:creationId xmlns:a16="http://schemas.microsoft.com/office/drawing/2014/main" id="{D5D064DE-9CF3-69E3-F01E-2ABAC932CA6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673" y="1061685"/>
            <a:ext cx="8133616" cy="3569308"/>
          </a:xfrm>
          <a:prstGeom prst="rect">
            <a:avLst/>
          </a:prstGeom>
          <a:noFill/>
          <a:ln>
            <a:noFill/>
          </a:ln>
        </p:spPr>
      </p:pic>
      <p:sp>
        <p:nvSpPr>
          <p:cNvPr id="6" name="TextBox 5">
            <a:extLst>
              <a:ext uri="{FF2B5EF4-FFF2-40B4-BE49-F238E27FC236}">
                <a16:creationId xmlns:a16="http://schemas.microsoft.com/office/drawing/2014/main" id="{69A00687-BF99-CB7F-A6D3-E2230AD914DE}"/>
              </a:ext>
            </a:extLst>
          </p:cNvPr>
          <p:cNvSpPr txBox="1"/>
          <p:nvPr/>
        </p:nvSpPr>
        <p:spPr>
          <a:xfrm>
            <a:off x="1565481" y="4807403"/>
            <a:ext cx="6096000" cy="1477328"/>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Displays the internal structure of EfficientNet-B0 used for image classification. The model balances depth, width, and resolution to optimize accuracy and speed. It extracts hierarchical features from input images to classify fracture types.</a:t>
            </a:r>
          </a:p>
        </p:txBody>
      </p:sp>
    </p:spTree>
    <p:extLst>
      <p:ext uri="{BB962C8B-B14F-4D97-AF65-F5344CB8AC3E}">
        <p14:creationId xmlns:p14="http://schemas.microsoft.com/office/powerpoint/2010/main" val="2587827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AF43DEA9-28DE-0643-D88F-B8580B822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208" y="317112"/>
            <a:ext cx="1874236" cy="2253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7D0E8C96-8FA9-250D-6ABC-67A2F9AC3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9955" y="317112"/>
            <a:ext cx="1874236" cy="2253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24FC3AAC-806E-19FC-65C3-248D9A338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17112"/>
            <a:ext cx="2357914" cy="2253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8FF3349-83D9-407A-1670-91B9A361E9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90" y="317112"/>
            <a:ext cx="2357913" cy="2253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230A63-F4A8-7E1B-6DBB-F1EBC07E9285}"/>
              </a:ext>
            </a:extLst>
          </p:cNvPr>
          <p:cNvSpPr txBox="1"/>
          <p:nvPr/>
        </p:nvSpPr>
        <p:spPr>
          <a:xfrm>
            <a:off x="686217" y="3071796"/>
            <a:ext cx="4178227" cy="2308324"/>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Fracture Detection using YOLOv8 model</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Highlights the ability of YOLOv8 to locate fracture areas in unseen X-ray data. Bounding boxes clearly identify fractures in wrist and hand bones. This step is critical for narrowing down regions for classification</a:t>
            </a:r>
            <a:endParaRPr lang="en-IN" b="1"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D6E0AD6-6B3C-69A4-312E-8FE3DC745BD2}"/>
              </a:ext>
            </a:extLst>
          </p:cNvPr>
          <p:cNvSpPr txBox="1"/>
          <p:nvPr/>
        </p:nvSpPr>
        <p:spPr>
          <a:xfrm>
            <a:off x="6215873" y="2987156"/>
            <a:ext cx="4560282" cy="2308324"/>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Classification outputs of EfficientNET-B0 Model from the Yolo model outputs</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Illustrates how the EfficientNet-B0 classifies the cropped fracture region. Each region is </a:t>
            </a:r>
            <a:r>
              <a:rPr lang="en-IN" dirty="0" err="1">
                <a:latin typeface="Times New Roman" panose="02020603050405020304" pitchFamily="18" charset="0"/>
                <a:cs typeface="Times New Roman" panose="02020603050405020304" pitchFamily="18" charset="0"/>
              </a:rPr>
              <a:t>labeled</a:t>
            </a:r>
            <a:r>
              <a:rPr lang="en-IN" dirty="0">
                <a:latin typeface="Times New Roman" panose="02020603050405020304" pitchFamily="18" charset="0"/>
                <a:cs typeface="Times New Roman" panose="02020603050405020304" pitchFamily="18" charset="0"/>
              </a:rPr>
              <a:t> as </a:t>
            </a:r>
            <a:r>
              <a:rPr lang="en-IN" dirty="0" err="1">
                <a:latin typeface="Times New Roman" panose="02020603050405020304" pitchFamily="18" charset="0"/>
                <a:cs typeface="Times New Roman" panose="02020603050405020304" pitchFamily="18" charset="0"/>
              </a:rPr>
              <a:t>comminuted</a:t>
            </a:r>
            <a:r>
              <a:rPr lang="en-IN" dirty="0">
                <a:latin typeface="Times New Roman" panose="02020603050405020304" pitchFamily="18" charset="0"/>
                <a:cs typeface="Times New Roman" panose="02020603050405020304" pitchFamily="18" charset="0"/>
              </a:rPr>
              <a:t>, simple, or hairline fracture. This aids doctors in understanding fracture severity from model output.</a:t>
            </a:r>
            <a:endParaRPr lang="en-IN" b="1"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4144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1C3890-C55B-0D24-71C6-845C7AB28721}"/>
              </a:ext>
            </a:extLst>
          </p:cNvPr>
          <p:cNvSpPr>
            <a:spLocks noGrp="1"/>
          </p:cNvSpPr>
          <p:nvPr>
            <p:ph idx="1"/>
          </p:nvPr>
        </p:nvSpPr>
        <p:spPr>
          <a:xfrm>
            <a:off x="795626" y="484780"/>
            <a:ext cx="7729728" cy="3101983"/>
          </a:xfr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Hybrid Model architecture</a:t>
            </a:r>
          </a:p>
        </p:txBody>
      </p:sp>
      <p:pic>
        <p:nvPicPr>
          <p:cNvPr id="4" name="Picture 3">
            <a:extLst>
              <a:ext uri="{FF2B5EF4-FFF2-40B4-BE49-F238E27FC236}">
                <a16:creationId xmlns:a16="http://schemas.microsoft.com/office/drawing/2014/main" id="{429F3BDB-569B-54A6-FC93-CB69FA207105}"/>
              </a:ext>
            </a:extLst>
          </p:cNvPr>
          <p:cNvPicPr>
            <a:picLocks noChangeAspect="1"/>
          </p:cNvPicPr>
          <p:nvPr/>
        </p:nvPicPr>
        <p:blipFill>
          <a:blip r:embed="rId2"/>
          <a:stretch>
            <a:fillRect/>
          </a:stretch>
        </p:blipFill>
        <p:spPr>
          <a:xfrm>
            <a:off x="744265" y="1161882"/>
            <a:ext cx="10703469" cy="4849761"/>
          </a:xfrm>
          <a:prstGeom prst="rect">
            <a:avLst/>
          </a:prstGeom>
        </p:spPr>
      </p:pic>
    </p:spTree>
    <p:extLst>
      <p:ext uri="{BB962C8B-B14F-4D97-AF65-F5344CB8AC3E}">
        <p14:creationId xmlns:p14="http://schemas.microsoft.com/office/powerpoint/2010/main" val="2312911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2ADE72-7D71-BFEA-625F-C848521FC0FC}"/>
              </a:ext>
            </a:extLst>
          </p:cNvPr>
          <p:cNvSpPr>
            <a:spLocks noGrp="1"/>
          </p:cNvSpPr>
          <p:nvPr>
            <p:ph type="title"/>
          </p:nvPr>
        </p:nvSpPr>
        <p:spPr>
          <a:xfrm>
            <a:off x="844001" y="2696112"/>
            <a:ext cx="4486656" cy="1141497"/>
          </a:xfrm>
        </p:spPr>
        <p:txBody>
          <a:bodyPr/>
          <a:lstStyle/>
          <a:p>
            <a:r>
              <a:rPr lang="en-US" dirty="0">
                <a:solidFill>
                  <a:schemeClr val="tx1"/>
                </a:solidFill>
              </a:rPr>
              <a:t>Existing Models</a:t>
            </a:r>
          </a:p>
        </p:txBody>
      </p:sp>
      <p:pic>
        <p:nvPicPr>
          <p:cNvPr id="1026" name="Picture 2" descr="Critical evaluation of deep neural networks for wrist fracture detection |  Scientific Reports">
            <a:extLst>
              <a:ext uri="{FF2B5EF4-FFF2-40B4-BE49-F238E27FC236}">
                <a16:creationId xmlns:a16="http://schemas.microsoft.com/office/drawing/2014/main" id="{2425E944-3D8C-AB98-7AF0-7A0401677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1271" y="1309420"/>
            <a:ext cx="5308445" cy="461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834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F35B79D-9C55-BF19-2F72-1AB225E43213}"/>
              </a:ext>
            </a:extLst>
          </p:cNvPr>
          <p:cNvSpPr>
            <a:spLocks noGrp="1" noChangeArrowheads="1"/>
          </p:cNvSpPr>
          <p:nvPr>
            <p:ph idx="1"/>
          </p:nvPr>
        </p:nvSpPr>
        <p:spPr bwMode="auto">
          <a:xfrm>
            <a:off x="547565" y="1043731"/>
            <a:ext cx="10887350"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 X-Ray Image</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grayscale X-ray of a bone is fed into the system for fracture analysis.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YOLOv8 Detection</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YOLOv8 detects regions of interest (e.g., potential fractures) and outputs cropped bounding boxes for further inspection.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EfficientNet-B0 Classification</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cropped images are passed to EfficientNet-B0, which classifies them (e.g., fracture or no fracture) using Conv2D, </a:t>
            </a:r>
            <a:r>
              <a:rPr kumimoji="0" lang="en-US" altLang="en-US" sz="19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MBConv</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Max Pool layers.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Explainability via Full Grad-CAM</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Grad-CAM, Grad-CAM++, and Score-CAM are applied to visualize which parts of the image influenced the model’s decision.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Heatmap Generation</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output is a Grad-CAM heatmap showing the important areas contributing to the classification.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9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Clinical Interpretability</a:t>
            </a:r>
            <a:r>
              <a:rPr kumimoji="0" lang="en-US"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This combined approach enhances automated diagnosis with visual explanations, making the model's decisions interpretable for clinicians.</a:t>
            </a:r>
          </a:p>
        </p:txBody>
      </p:sp>
    </p:spTree>
    <p:extLst>
      <p:ext uri="{BB962C8B-B14F-4D97-AF65-F5344CB8AC3E}">
        <p14:creationId xmlns:p14="http://schemas.microsoft.com/office/powerpoint/2010/main" val="3943035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CC33-EB77-37BB-C2BE-3CC2285AC24E}"/>
              </a:ext>
            </a:extLst>
          </p:cNvPr>
          <p:cNvSpPr>
            <a:spLocks noGrp="1"/>
          </p:cNvSpPr>
          <p:nvPr>
            <p:ph type="title"/>
          </p:nvPr>
        </p:nvSpPr>
        <p:spPr>
          <a:xfrm>
            <a:off x="1926336" y="207608"/>
            <a:ext cx="7463470" cy="667463"/>
          </a:xfrm>
        </p:spPr>
        <p:txBody>
          <a:bodyPr>
            <a:noAutofit/>
          </a:bodyPr>
          <a:lstStyle/>
          <a:p>
            <a:r>
              <a:rPr lang="en-US" dirty="0"/>
              <a:t>Results</a:t>
            </a:r>
          </a:p>
        </p:txBody>
      </p:sp>
      <p:pic>
        <p:nvPicPr>
          <p:cNvPr id="4" name="Picture 3">
            <a:extLst>
              <a:ext uri="{FF2B5EF4-FFF2-40B4-BE49-F238E27FC236}">
                <a16:creationId xmlns:a16="http://schemas.microsoft.com/office/drawing/2014/main" id="{79A85D3A-8619-C771-1ACE-AF75943E93A9}"/>
              </a:ext>
            </a:extLst>
          </p:cNvPr>
          <p:cNvPicPr>
            <a:picLocks noChangeAspect="1"/>
          </p:cNvPicPr>
          <p:nvPr/>
        </p:nvPicPr>
        <p:blipFill>
          <a:blip r:embed="rId2"/>
          <a:stretch>
            <a:fillRect/>
          </a:stretch>
        </p:blipFill>
        <p:spPr>
          <a:xfrm>
            <a:off x="1995162" y="1108659"/>
            <a:ext cx="7296322" cy="3648161"/>
          </a:xfrm>
          <a:prstGeom prst="rect">
            <a:avLst/>
          </a:prstGeom>
        </p:spPr>
      </p:pic>
      <p:sp>
        <p:nvSpPr>
          <p:cNvPr id="6" name="Rectangle 1">
            <a:extLst>
              <a:ext uri="{FF2B5EF4-FFF2-40B4-BE49-F238E27FC236}">
                <a16:creationId xmlns:a16="http://schemas.microsoft.com/office/drawing/2014/main" id="{1A8E580E-587C-27F1-4005-77149B76E15D}"/>
              </a:ext>
            </a:extLst>
          </p:cNvPr>
          <p:cNvSpPr>
            <a:spLocks noChangeArrowheads="1"/>
          </p:cNvSpPr>
          <p:nvPr/>
        </p:nvSpPr>
        <p:spPr bwMode="auto">
          <a:xfrm>
            <a:off x="391238" y="4883849"/>
            <a:ext cx="115757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plot shows the evolution of training and validation losses and evaluation metrics over 30 epochs for the YOLOv8 + EfficientNet-B0 model. The training losses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box_loss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cls_loss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dfl_loss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 show a clear downward trend, indicating that the model is learning effectively. Validation losses also decrease, especially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box_loss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dfl_loss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though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cls_loss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starts high and quickly stabilizes. Metrics like precision, recall, and mean Average Precision (mAP50, mAP50-95) improve steadily across epochs, demonstrating enhanced object detection and classification performance as training progresses.</a:t>
            </a:r>
          </a:p>
        </p:txBody>
      </p:sp>
    </p:spTree>
    <p:extLst>
      <p:ext uri="{BB962C8B-B14F-4D97-AF65-F5344CB8AC3E}">
        <p14:creationId xmlns:p14="http://schemas.microsoft.com/office/powerpoint/2010/main" val="3057473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38056F-BB7C-C799-2FC7-689C0B96E526}"/>
              </a:ext>
            </a:extLst>
          </p:cNvPr>
          <p:cNvSpPr>
            <a:spLocks noGrp="1"/>
          </p:cNvSpPr>
          <p:nvPr>
            <p:ph idx="1"/>
          </p:nvPr>
        </p:nvSpPr>
        <p:spPr>
          <a:xfrm>
            <a:off x="595049" y="484779"/>
            <a:ext cx="7729728" cy="3101983"/>
          </a:xfrm>
        </p:spPr>
        <p:txBody>
          <a:bodyPr>
            <a:normAutofit/>
          </a:bodyPr>
          <a:lstStyle/>
          <a:p>
            <a:pPr marL="0" indent="0">
              <a:buNone/>
            </a:pPr>
            <a:r>
              <a:rPr lang="en-US" sz="2200" b="1" dirty="0">
                <a:latin typeface="Times New Roman" panose="02020603050405020304" pitchFamily="18" charset="0"/>
                <a:cs typeface="Times New Roman" panose="02020603050405020304" pitchFamily="18" charset="0"/>
              </a:rPr>
              <a:t>Confusion Matrix</a:t>
            </a:r>
          </a:p>
        </p:txBody>
      </p:sp>
      <p:pic>
        <p:nvPicPr>
          <p:cNvPr id="4" name="Picture 3">
            <a:extLst>
              <a:ext uri="{FF2B5EF4-FFF2-40B4-BE49-F238E27FC236}">
                <a16:creationId xmlns:a16="http://schemas.microsoft.com/office/drawing/2014/main" id="{008D1536-9806-ACBB-715E-B0942D5900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79" y="1493408"/>
            <a:ext cx="4489877" cy="3363727"/>
          </a:xfrm>
          <a:prstGeom prst="rect">
            <a:avLst/>
          </a:prstGeom>
          <a:noFill/>
          <a:ln>
            <a:noFill/>
          </a:ln>
        </p:spPr>
      </p:pic>
      <p:sp>
        <p:nvSpPr>
          <p:cNvPr id="6" name="TextBox 5">
            <a:extLst>
              <a:ext uri="{FF2B5EF4-FFF2-40B4-BE49-F238E27FC236}">
                <a16:creationId xmlns:a16="http://schemas.microsoft.com/office/drawing/2014/main" id="{4B439F4B-B38C-FAF5-3265-5DEADBEB19FA}"/>
              </a:ext>
            </a:extLst>
          </p:cNvPr>
          <p:cNvSpPr txBox="1"/>
          <p:nvPr/>
        </p:nvSpPr>
        <p:spPr>
          <a:xfrm>
            <a:off x="5196153" y="2021109"/>
            <a:ext cx="6096000" cy="230832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confusion matrix represents the classification performance on 4,083 samples from the FracAtlas dataset. Out of all true non-fractured cases, 2,875 were correctly predicted, and 254 were misclassified as fractured. For fractured cases, 878 were correctly identified, and only 76 were wrongly classified as non-fractured. This matrix reveals a </a:t>
            </a:r>
            <a:r>
              <a:rPr lang="en-US" b="1" dirty="0">
                <a:latin typeface="Times New Roman" panose="02020603050405020304" pitchFamily="18" charset="0"/>
                <a:cs typeface="Times New Roman" panose="02020603050405020304" pitchFamily="18" charset="0"/>
              </a:rPr>
              <a:t>high true positive and true negative rate</a:t>
            </a:r>
            <a:r>
              <a:rPr lang="en-US" dirty="0">
                <a:latin typeface="Times New Roman" panose="02020603050405020304" pitchFamily="18" charset="0"/>
                <a:cs typeface="Times New Roman" panose="02020603050405020304" pitchFamily="18" charset="0"/>
              </a:rPr>
              <a:t>, confirming that the model is effective in distinguishing between fractured and non-fractured images.</a:t>
            </a:r>
          </a:p>
        </p:txBody>
      </p:sp>
    </p:spTree>
    <p:extLst>
      <p:ext uri="{BB962C8B-B14F-4D97-AF65-F5344CB8AC3E}">
        <p14:creationId xmlns:p14="http://schemas.microsoft.com/office/powerpoint/2010/main" val="3588741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B5F247-DFAF-48B1-73EE-DD3EE1DB246F}"/>
              </a:ext>
            </a:extLst>
          </p:cNvPr>
          <p:cNvSpPr>
            <a:spLocks noGrp="1"/>
          </p:cNvSpPr>
          <p:nvPr>
            <p:ph idx="1"/>
          </p:nvPr>
        </p:nvSpPr>
        <p:spPr>
          <a:xfrm>
            <a:off x="923445" y="4342335"/>
            <a:ext cx="9872373" cy="3101983"/>
          </a:xfrm>
        </p:spPr>
        <p:txBody>
          <a:bodyPr/>
          <a:lstStyle/>
          <a:p>
            <a:pPr marL="0" indent="0" algn="just">
              <a:buNone/>
            </a:pPr>
            <a:r>
              <a:rPr lang="en-US" dirty="0">
                <a:latin typeface="Times New Roman" panose="02020603050405020304" pitchFamily="18" charset="0"/>
                <a:cs typeface="Times New Roman" panose="02020603050405020304" pitchFamily="18" charset="0"/>
              </a:rPr>
              <a:t>This bar chart summarizes the model’s performance using several evaluation metrics. The </a:t>
            </a:r>
            <a:r>
              <a:rPr lang="en-US" b="1" dirty="0">
                <a:latin typeface="Times New Roman" panose="02020603050405020304" pitchFamily="18" charset="0"/>
                <a:cs typeface="Times New Roman" panose="02020603050405020304" pitchFamily="18" charset="0"/>
              </a:rPr>
              <a:t>accuracy</a:t>
            </a:r>
            <a:r>
              <a:rPr lang="en-US" dirty="0">
                <a:latin typeface="Times New Roman" panose="02020603050405020304" pitchFamily="18" charset="0"/>
                <a:cs typeface="Times New Roman" panose="02020603050405020304" pitchFamily="18" charset="0"/>
              </a:rPr>
              <a:t> is 91.68%, meaning the model predicts correctly most of the time. </a:t>
            </a:r>
            <a:r>
              <a:rPr lang="en-US" b="1" dirty="0">
                <a:latin typeface="Times New Roman" panose="02020603050405020304" pitchFamily="18" charset="0"/>
                <a:cs typeface="Times New Roman" panose="02020603050405020304" pitchFamily="18" charset="0"/>
              </a:rPr>
              <a:t>Precision</a:t>
            </a:r>
            <a:r>
              <a:rPr lang="en-US" dirty="0">
                <a:latin typeface="Times New Roman" panose="02020603050405020304" pitchFamily="18" charset="0"/>
                <a:cs typeface="Times New Roman" panose="02020603050405020304" pitchFamily="18" charset="0"/>
              </a:rPr>
              <a:t> is 77.56%, reflecting the proportion of predicted fractured cases that are truly fractured. The </a:t>
            </a:r>
            <a:r>
              <a:rPr lang="en-US" b="1" dirty="0">
                <a:latin typeface="Times New Roman" panose="02020603050405020304" pitchFamily="18" charset="0"/>
                <a:cs typeface="Times New Roman" panose="02020603050405020304" pitchFamily="18" charset="0"/>
              </a:rPr>
              <a:t>recall</a:t>
            </a:r>
            <a:r>
              <a:rPr lang="en-US" dirty="0">
                <a:latin typeface="Times New Roman" panose="02020603050405020304" pitchFamily="18" charset="0"/>
                <a:cs typeface="Times New Roman" panose="02020603050405020304" pitchFamily="18" charset="0"/>
              </a:rPr>
              <a:t> is high at 92.03%, indicating the model effectively finds most actual fractures. The </a:t>
            </a:r>
            <a:r>
              <a:rPr lang="en-US" b="1" dirty="0">
                <a:latin typeface="Times New Roman" panose="02020603050405020304" pitchFamily="18" charset="0"/>
                <a:cs typeface="Times New Roman" panose="02020603050405020304" pitchFamily="18" charset="0"/>
              </a:rPr>
              <a:t>F1-score</a:t>
            </a:r>
            <a:r>
              <a:rPr lang="en-US" dirty="0">
                <a:latin typeface="Times New Roman" panose="02020603050405020304" pitchFamily="18" charset="0"/>
                <a:cs typeface="Times New Roman" panose="02020603050405020304" pitchFamily="18" charset="0"/>
              </a:rPr>
              <a:t>, a harmonic mean of precision and recall, stands at 84.06%. The </a:t>
            </a:r>
            <a:r>
              <a:rPr lang="en-US" b="1" dirty="0">
                <a:latin typeface="Times New Roman" panose="02020603050405020304" pitchFamily="18" charset="0"/>
                <a:cs typeface="Times New Roman" panose="02020603050405020304" pitchFamily="18" charset="0"/>
              </a:rPr>
              <a:t>specificity</a:t>
            </a:r>
            <a:r>
              <a:rPr lang="en-US" dirty="0">
                <a:latin typeface="Times New Roman" panose="02020603050405020304" pitchFamily="18" charset="0"/>
                <a:cs typeface="Times New Roman" panose="02020603050405020304" pitchFamily="18" charset="0"/>
              </a:rPr>
              <a:t> is 91.88%, showing the model’s ability to correctly identify non-fractured cases. The </a:t>
            </a:r>
            <a:r>
              <a:rPr lang="en-US" b="1" dirty="0">
                <a:latin typeface="Times New Roman" panose="02020603050405020304" pitchFamily="18" charset="0"/>
                <a:cs typeface="Times New Roman" panose="02020603050405020304" pitchFamily="18" charset="0"/>
              </a:rPr>
              <a:t>AUROC</a:t>
            </a:r>
            <a:r>
              <a:rPr lang="en-US" dirty="0">
                <a:latin typeface="Times New Roman" panose="02020603050405020304" pitchFamily="18" charset="0"/>
                <a:cs typeface="Times New Roman" panose="02020603050405020304" pitchFamily="18" charset="0"/>
              </a:rPr>
              <a:t> (Area Under ROC Curve) is 94%, suggesting excellent discrimination ability between the classes.</a:t>
            </a:r>
          </a:p>
        </p:txBody>
      </p:sp>
      <p:pic>
        <p:nvPicPr>
          <p:cNvPr id="4" name="Picture 3">
            <a:extLst>
              <a:ext uri="{FF2B5EF4-FFF2-40B4-BE49-F238E27FC236}">
                <a16:creationId xmlns:a16="http://schemas.microsoft.com/office/drawing/2014/main" id="{987EC2E0-45AB-0E4F-6A44-9E2EEF4877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7053" y="864563"/>
            <a:ext cx="5058083" cy="3356474"/>
          </a:xfrm>
          <a:prstGeom prst="rect">
            <a:avLst/>
          </a:prstGeom>
          <a:noFill/>
          <a:ln>
            <a:noFill/>
          </a:ln>
        </p:spPr>
      </p:pic>
      <p:sp>
        <p:nvSpPr>
          <p:cNvPr id="5" name="Content Placeholder 2">
            <a:extLst>
              <a:ext uri="{FF2B5EF4-FFF2-40B4-BE49-F238E27FC236}">
                <a16:creationId xmlns:a16="http://schemas.microsoft.com/office/drawing/2014/main" id="{DEC9F9BB-114F-F727-BCF5-B9DB0661C486}"/>
              </a:ext>
            </a:extLst>
          </p:cNvPr>
          <p:cNvSpPr txBox="1">
            <a:spLocks/>
          </p:cNvSpPr>
          <p:nvPr/>
        </p:nvSpPr>
        <p:spPr>
          <a:xfrm>
            <a:off x="377756" y="269570"/>
            <a:ext cx="5836232" cy="79823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Font typeface="Arial" panose="020B0604020202020204" pitchFamily="34" charset="0"/>
              <a:buNone/>
            </a:pPr>
            <a:r>
              <a:rPr lang="en-US" sz="2200" b="1" dirty="0">
                <a:latin typeface="Times New Roman" panose="02020603050405020304" pitchFamily="18" charset="0"/>
                <a:cs typeface="Times New Roman" panose="02020603050405020304" pitchFamily="18" charset="0"/>
              </a:rPr>
              <a:t>Evaluation Metrics Bar Chart</a:t>
            </a:r>
          </a:p>
        </p:txBody>
      </p:sp>
    </p:spTree>
    <p:extLst>
      <p:ext uri="{BB962C8B-B14F-4D97-AF65-F5344CB8AC3E}">
        <p14:creationId xmlns:p14="http://schemas.microsoft.com/office/powerpoint/2010/main" val="1598076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D0316E-2972-BB56-3267-10FF6AB1D0C0}"/>
              </a:ext>
            </a:extLst>
          </p:cNvPr>
          <p:cNvSpPr>
            <a:spLocks noGrp="1"/>
          </p:cNvSpPr>
          <p:nvPr>
            <p:ph idx="1"/>
          </p:nvPr>
        </p:nvSpPr>
        <p:spPr>
          <a:xfrm>
            <a:off x="1597349" y="4227966"/>
            <a:ext cx="8621826" cy="2192931"/>
          </a:xfrm>
        </p:spPr>
        <p:txBody>
          <a:bodyPr/>
          <a:lstStyle/>
          <a:p>
            <a:pPr marL="0" indent="0" algn="just">
              <a:buNone/>
            </a:pPr>
            <a:r>
              <a:rPr lang="en-US" dirty="0">
                <a:latin typeface="Times New Roman" panose="02020603050405020304" pitchFamily="18" charset="0"/>
                <a:cs typeface="Times New Roman" panose="02020603050405020304" pitchFamily="18" charset="0"/>
              </a:rPr>
              <a:t>This pie chart illustrates the distribution of prediction outcomes over 4,083 test samples. The majority (70.4%) are </a:t>
            </a:r>
            <a:r>
              <a:rPr lang="en-US" b="1" dirty="0">
                <a:latin typeface="Times New Roman" panose="02020603050405020304" pitchFamily="18" charset="0"/>
                <a:cs typeface="Times New Roman" panose="02020603050405020304" pitchFamily="18" charset="0"/>
              </a:rPr>
              <a:t>True Negatives</a:t>
            </a:r>
            <a:r>
              <a:rPr lang="en-US" dirty="0">
                <a:latin typeface="Times New Roman" panose="02020603050405020304" pitchFamily="18" charset="0"/>
                <a:cs typeface="Times New Roman" panose="02020603050405020304" pitchFamily="18" charset="0"/>
              </a:rPr>
              <a:t> (correctly identified non-fractures), followed by </a:t>
            </a:r>
            <a:r>
              <a:rPr lang="en-US" b="1" dirty="0">
                <a:latin typeface="Times New Roman" panose="02020603050405020304" pitchFamily="18" charset="0"/>
                <a:cs typeface="Times New Roman" panose="02020603050405020304" pitchFamily="18" charset="0"/>
              </a:rPr>
              <a:t>True Positives</a:t>
            </a:r>
            <a:r>
              <a:rPr lang="en-US" dirty="0">
                <a:latin typeface="Times New Roman" panose="02020603050405020304" pitchFamily="18" charset="0"/>
                <a:cs typeface="Times New Roman" panose="02020603050405020304" pitchFamily="18" charset="0"/>
              </a:rPr>
              <a:t> (21.5%), showing accurate fracture identification. Only 6.2% are </a:t>
            </a:r>
            <a:r>
              <a:rPr lang="en-US" b="1" dirty="0">
                <a:latin typeface="Times New Roman" panose="02020603050405020304" pitchFamily="18" charset="0"/>
                <a:cs typeface="Times New Roman" panose="02020603050405020304" pitchFamily="18" charset="0"/>
              </a:rPr>
              <a:t>False Positives</a:t>
            </a:r>
            <a:r>
              <a:rPr lang="en-US" dirty="0">
                <a:latin typeface="Times New Roman" panose="02020603050405020304" pitchFamily="18" charset="0"/>
                <a:cs typeface="Times New Roman" panose="02020603050405020304" pitchFamily="18" charset="0"/>
              </a:rPr>
              <a:t> (non-fractures misclassified as fractures), and a small 1.9% are </a:t>
            </a:r>
            <a:r>
              <a:rPr lang="en-US" b="1" dirty="0">
                <a:latin typeface="Times New Roman" panose="02020603050405020304" pitchFamily="18" charset="0"/>
                <a:cs typeface="Times New Roman" panose="02020603050405020304" pitchFamily="18" charset="0"/>
              </a:rPr>
              <a:t>False Negatives</a:t>
            </a:r>
            <a:r>
              <a:rPr lang="en-US" dirty="0">
                <a:latin typeface="Times New Roman" panose="02020603050405020304" pitchFamily="18" charset="0"/>
                <a:cs typeface="Times New Roman" panose="02020603050405020304" pitchFamily="18" charset="0"/>
              </a:rPr>
              <a:t> (fractures missed by the model). The overall balance in prediction outcomes supports the model’s strong reliability in medical decision support.</a:t>
            </a:r>
          </a:p>
          <a:p>
            <a:pPr algn="just"/>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64BBFC8-A717-1BB6-1E88-5C8FFDD033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82" y="728971"/>
            <a:ext cx="4111318" cy="3250304"/>
          </a:xfrm>
          <a:prstGeom prst="rect">
            <a:avLst/>
          </a:prstGeom>
          <a:noFill/>
          <a:ln>
            <a:noFill/>
          </a:ln>
        </p:spPr>
      </p:pic>
      <p:sp>
        <p:nvSpPr>
          <p:cNvPr id="5" name="Content Placeholder 2">
            <a:extLst>
              <a:ext uri="{FF2B5EF4-FFF2-40B4-BE49-F238E27FC236}">
                <a16:creationId xmlns:a16="http://schemas.microsoft.com/office/drawing/2014/main" id="{A270167E-765D-E6D4-32CA-472D9FB3D897}"/>
              </a:ext>
            </a:extLst>
          </p:cNvPr>
          <p:cNvSpPr txBox="1">
            <a:spLocks/>
          </p:cNvSpPr>
          <p:nvPr/>
        </p:nvSpPr>
        <p:spPr>
          <a:xfrm>
            <a:off x="285766" y="205508"/>
            <a:ext cx="5836232" cy="79823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Font typeface="Arial" panose="020B0604020202020204" pitchFamily="34" charset="0"/>
              <a:buNone/>
            </a:pPr>
            <a:r>
              <a:rPr lang="en-US" sz="2200" b="1" dirty="0">
                <a:latin typeface="Times New Roman" panose="02020603050405020304" pitchFamily="18" charset="0"/>
                <a:cs typeface="Times New Roman" panose="02020603050405020304" pitchFamily="18" charset="0"/>
              </a:rPr>
              <a:t>Predictions Outcomes Pie Chart</a:t>
            </a:r>
          </a:p>
        </p:txBody>
      </p:sp>
    </p:spTree>
    <p:extLst>
      <p:ext uri="{BB962C8B-B14F-4D97-AF65-F5344CB8AC3E}">
        <p14:creationId xmlns:p14="http://schemas.microsoft.com/office/powerpoint/2010/main" val="20740754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58A17A-8643-4570-C257-CF9A1340A6A2}"/>
              </a:ext>
            </a:extLst>
          </p:cNvPr>
          <p:cNvSpPr>
            <a:spLocks noGrp="1"/>
          </p:cNvSpPr>
          <p:nvPr>
            <p:ph idx="1"/>
          </p:nvPr>
        </p:nvSpPr>
        <p:spPr>
          <a:xfrm>
            <a:off x="1699291" y="4422301"/>
            <a:ext cx="7729728" cy="3101983"/>
          </a:xfrm>
        </p:spPr>
        <p:txBody>
          <a:bodyPr/>
          <a:lstStyle/>
          <a:p>
            <a:pPr marL="0" indent="0" algn="just">
              <a:buNone/>
            </a:pPr>
            <a:r>
              <a:rPr lang="en-US" dirty="0">
                <a:latin typeface="Times New Roman" panose="02020603050405020304" pitchFamily="18" charset="0"/>
                <a:cs typeface="Times New Roman" panose="02020603050405020304" pitchFamily="18" charset="0"/>
              </a:rPr>
              <a:t>The ROC (Receiver Operating Characteristic) curve evaluates the model's classification performance. The orange curve represents the true performance, and the dashed diagonal line shows random guessing (AUC = 0.5). The model achieves an </a:t>
            </a:r>
            <a:r>
              <a:rPr lang="en-US" b="1" dirty="0">
                <a:latin typeface="Times New Roman" panose="02020603050405020304" pitchFamily="18" charset="0"/>
                <a:cs typeface="Times New Roman" panose="02020603050405020304" pitchFamily="18" charset="0"/>
              </a:rPr>
              <a:t>AUC of 0.96</a:t>
            </a:r>
            <a:r>
              <a:rPr lang="en-US" dirty="0">
                <a:latin typeface="Times New Roman" panose="02020603050405020304" pitchFamily="18" charset="0"/>
                <a:cs typeface="Times New Roman" panose="02020603050405020304" pitchFamily="18" charset="0"/>
              </a:rPr>
              <a:t>, which is very close to perfect classification. This demonstrates that the model has a very low false positive rate while maintaining a high true positive rate, making it highly suitable for clinical applications in fracture detection.</a:t>
            </a:r>
          </a:p>
          <a:p>
            <a:pPr algn="just"/>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D8B90E5-BEED-5F22-08C8-76B20F805C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8503" y="617112"/>
            <a:ext cx="4146656" cy="3637173"/>
          </a:xfrm>
          <a:prstGeom prst="rect">
            <a:avLst/>
          </a:prstGeom>
          <a:noFill/>
          <a:ln>
            <a:noFill/>
          </a:ln>
        </p:spPr>
      </p:pic>
      <p:sp>
        <p:nvSpPr>
          <p:cNvPr id="6" name="TextBox 5">
            <a:extLst>
              <a:ext uri="{FF2B5EF4-FFF2-40B4-BE49-F238E27FC236}">
                <a16:creationId xmlns:a16="http://schemas.microsoft.com/office/drawing/2014/main" id="{6FBBF308-3A4E-DCB0-AD9C-7CC6840261FE}"/>
              </a:ext>
            </a:extLst>
          </p:cNvPr>
          <p:cNvSpPr txBox="1"/>
          <p:nvPr/>
        </p:nvSpPr>
        <p:spPr>
          <a:xfrm>
            <a:off x="538844" y="247780"/>
            <a:ext cx="6097554" cy="430887"/>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ROC Curve</a:t>
            </a:r>
          </a:p>
        </p:txBody>
      </p:sp>
    </p:spTree>
    <p:extLst>
      <p:ext uri="{BB962C8B-B14F-4D97-AF65-F5344CB8AC3E}">
        <p14:creationId xmlns:p14="http://schemas.microsoft.com/office/powerpoint/2010/main" val="1411926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168BF-D6B3-2C33-4129-73AA78E9383C}"/>
              </a:ext>
            </a:extLst>
          </p:cNvPr>
          <p:cNvSpPr>
            <a:spLocks noGrp="1"/>
          </p:cNvSpPr>
          <p:nvPr>
            <p:ph idx="1"/>
          </p:nvPr>
        </p:nvSpPr>
        <p:spPr>
          <a:xfrm>
            <a:off x="709468" y="3952744"/>
            <a:ext cx="11000450" cy="3101983"/>
          </a:xfrm>
        </p:spPr>
        <p:txBody>
          <a:bodyPr/>
          <a:lstStyle/>
          <a:p>
            <a:pPr algn="just"/>
            <a:r>
              <a:rPr lang="en-US" dirty="0">
                <a:latin typeface="Times New Roman" panose="02020603050405020304" pitchFamily="18" charset="0"/>
                <a:cs typeface="Times New Roman" panose="02020603050405020304" pitchFamily="18" charset="0"/>
              </a:rPr>
              <a:t>The two X-ray images on the left display </a:t>
            </a:r>
            <a:r>
              <a:rPr lang="en-US" b="1" dirty="0">
                <a:latin typeface="Times New Roman" panose="02020603050405020304" pitchFamily="18" charset="0"/>
                <a:cs typeface="Times New Roman" panose="02020603050405020304" pitchFamily="18" charset="0"/>
              </a:rPr>
              <a:t>fracture detection results</a:t>
            </a:r>
            <a:r>
              <a:rPr lang="en-US" dirty="0">
                <a:latin typeface="Times New Roman" panose="02020603050405020304" pitchFamily="18" charset="0"/>
                <a:cs typeface="Times New Roman" panose="02020603050405020304" pitchFamily="18" charset="0"/>
              </a:rPr>
              <a:t> using </a:t>
            </a:r>
            <a:r>
              <a:rPr lang="en-US" b="1" dirty="0">
                <a:latin typeface="Times New Roman" panose="02020603050405020304" pitchFamily="18" charset="0"/>
                <a:cs typeface="Times New Roman" panose="02020603050405020304" pitchFamily="18" charset="0"/>
              </a:rPr>
              <a:t>YOLOv8</a:t>
            </a:r>
            <a:r>
              <a:rPr lang="en-US" dirty="0">
                <a:latin typeface="Times New Roman" panose="02020603050405020304" pitchFamily="18" charset="0"/>
                <a:cs typeface="Times New Roman" panose="02020603050405020304" pitchFamily="18" charset="0"/>
              </a:rPr>
              <a:t>. The bounding boxes are drawn around the detected fracture areas:</a:t>
            </a:r>
          </a:p>
          <a:p>
            <a:pPr algn="just"/>
            <a:r>
              <a:rPr lang="en-US" dirty="0">
                <a:latin typeface="Times New Roman" panose="02020603050405020304" pitchFamily="18" charset="0"/>
                <a:cs typeface="Times New Roman" panose="02020603050405020304" pitchFamily="18" charset="0"/>
              </a:rPr>
              <a:t>In the </a:t>
            </a:r>
            <a:r>
              <a:rPr lang="en-US" b="1" dirty="0">
                <a:latin typeface="Times New Roman" panose="02020603050405020304" pitchFamily="18" charset="0"/>
                <a:cs typeface="Times New Roman" panose="02020603050405020304" pitchFamily="18" charset="0"/>
              </a:rPr>
              <a:t>top-left</a:t>
            </a:r>
            <a:r>
              <a:rPr lang="en-US" dirty="0">
                <a:latin typeface="Times New Roman" panose="02020603050405020304" pitchFamily="18" charset="0"/>
                <a:cs typeface="Times New Roman" panose="02020603050405020304" pitchFamily="18" charset="0"/>
              </a:rPr>
              <a:t>, the label “</a:t>
            </a:r>
            <a:r>
              <a:rPr lang="en-US" b="1" dirty="0">
                <a:latin typeface="Times New Roman" panose="02020603050405020304" pitchFamily="18" charset="0"/>
                <a:cs typeface="Times New Roman" panose="02020603050405020304" pitchFamily="18" charset="0"/>
              </a:rPr>
              <a:t>fractured 0.77</a:t>
            </a:r>
            <a:r>
              <a:rPr lang="en-US" dirty="0">
                <a:latin typeface="Times New Roman" panose="02020603050405020304" pitchFamily="18" charset="0"/>
                <a:cs typeface="Times New Roman" panose="02020603050405020304" pitchFamily="18" charset="0"/>
              </a:rPr>
              <a:t>” indicates a fracture detected with 77% confidence.</a:t>
            </a:r>
          </a:p>
          <a:p>
            <a:pPr algn="just"/>
            <a:r>
              <a:rPr lang="en-US" dirty="0">
                <a:latin typeface="Times New Roman" panose="02020603050405020304" pitchFamily="18" charset="0"/>
                <a:cs typeface="Times New Roman" panose="02020603050405020304" pitchFamily="18" charset="0"/>
              </a:rPr>
              <a:t>In the </a:t>
            </a:r>
            <a:r>
              <a:rPr lang="en-US" b="1" dirty="0">
                <a:latin typeface="Times New Roman" panose="02020603050405020304" pitchFamily="18" charset="0"/>
                <a:cs typeface="Times New Roman" panose="02020603050405020304" pitchFamily="18" charset="0"/>
              </a:rPr>
              <a:t>middle-left image</a:t>
            </a:r>
            <a:r>
              <a:rPr lang="en-US" dirty="0">
                <a:latin typeface="Times New Roman" panose="02020603050405020304" pitchFamily="18" charset="0"/>
                <a:cs typeface="Times New Roman" panose="02020603050405020304" pitchFamily="18" charset="0"/>
              </a:rPr>
              <a:t>, two fractures are detected with confidence scores of 0.45 and 0.78 respectively, highlighting </a:t>
            </a:r>
            <a:r>
              <a:rPr lang="en-US" b="1" dirty="0">
                <a:latin typeface="Times New Roman" panose="02020603050405020304" pitchFamily="18" charset="0"/>
                <a:cs typeface="Times New Roman" panose="02020603050405020304" pitchFamily="18" charset="0"/>
              </a:rPr>
              <a:t>multi-fracture detection capability</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These bounding boxes define the </a:t>
            </a:r>
            <a:r>
              <a:rPr lang="en-US" b="1" dirty="0">
                <a:latin typeface="Times New Roman" panose="02020603050405020304" pitchFamily="18" charset="0"/>
                <a:cs typeface="Times New Roman" panose="02020603050405020304" pitchFamily="18" charset="0"/>
              </a:rPr>
              <a:t>Region of Interest (ROI)</a:t>
            </a:r>
            <a:r>
              <a:rPr lang="en-US" dirty="0">
                <a:latin typeface="Times New Roman" panose="02020603050405020304" pitchFamily="18" charset="0"/>
                <a:cs typeface="Times New Roman" panose="02020603050405020304" pitchFamily="18" charset="0"/>
              </a:rPr>
              <a:t> for further processing.</a:t>
            </a:r>
          </a:p>
          <a:p>
            <a:pPr algn="just"/>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7EB6DCC-20FD-5C76-174F-80830D8BCB83}"/>
              </a:ext>
            </a:extLst>
          </p:cNvPr>
          <p:cNvPicPr>
            <a:picLocks noChangeAspect="1"/>
          </p:cNvPicPr>
          <p:nvPr/>
        </p:nvPicPr>
        <p:blipFill>
          <a:blip r:embed="rId2"/>
          <a:stretch>
            <a:fillRect/>
          </a:stretch>
        </p:blipFill>
        <p:spPr>
          <a:xfrm>
            <a:off x="2993501" y="1161746"/>
            <a:ext cx="4749623" cy="2552394"/>
          </a:xfrm>
          <a:prstGeom prst="rect">
            <a:avLst/>
          </a:prstGeom>
        </p:spPr>
      </p:pic>
      <p:sp>
        <p:nvSpPr>
          <p:cNvPr id="6" name="Title 1">
            <a:extLst>
              <a:ext uri="{FF2B5EF4-FFF2-40B4-BE49-F238E27FC236}">
                <a16:creationId xmlns:a16="http://schemas.microsoft.com/office/drawing/2014/main" id="{7EAC1F0A-DCE2-235B-AE38-CCC5DB8D02CC}"/>
              </a:ext>
            </a:extLst>
          </p:cNvPr>
          <p:cNvSpPr>
            <a:spLocks noGrp="1"/>
          </p:cNvSpPr>
          <p:nvPr>
            <p:ph type="title"/>
          </p:nvPr>
        </p:nvSpPr>
        <p:spPr>
          <a:xfrm>
            <a:off x="1533939" y="255679"/>
            <a:ext cx="8235211" cy="667463"/>
          </a:xfrm>
        </p:spPr>
        <p:txBody>
          <a:bodyPr>
            <a:noAutofit/>
          </a:bodyPr>
          <a:lstStyle/>
          <a:p>
            <a:r>
              <a:rPr lang="en-US" dirty="0"/>
              <a:t>outputs</a:t>
            </a:r>
          </a:p>
        </p:txBody>
      </p:sp>
    </p:spTree>
    <p:extLst>
      <p:ext uri="{BB962C8B-B14F-4D97-AF65-F5344CB8AC3E}">
        <p14:creationId xmlns:p14="http://schemas.microsoft.com/office/powerpoint/2010/main" val="3432516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834544-6065-A738-FB3E-713531EF2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764" y="360235"/>
            <a:ext cx="3148831" cy="33269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A81ED2-E29A-9728-FCB9-35EFDD85D8CD}"/>
              </a:ext>
            </a:extLst>
          </p:cNvPr>
          <p:cNvSpPr txBox="1"/>
          <p:nvPr/>
        </p:nvSpPr>
        <p:spPr>
          <a:xfrm>
            <a:off x="2638231" y="4201895"/>
            <a:ext cx="6097554" cy="1477328"/>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Below the detection results, one of the ROIs is </a:t>
            </a:r>
            <a:r>
              <a:rPr lang="en-US" b="1" dirty="0">
                <a:latin typeface="Times New Roman" panose="02020603050405020304" pitchFamily="18" charset="0"/>
                <a:cs typeface="Times New Roman" panose="02020603050405020304" pitchFamily="18" charset="0"/>
              </a:rPr>
              <a:t>cropped and resized</a:t>
            </a:r>
            <a:r>
              <a:rPr lang="en-US" dirty="0">
                <a:latin typeface="Times New Roman" panose="02020603050405020304" pitchFamily="18" charset="0"/>
                <a:cs typeface="Times New Roman" panose="02020603050405020304" pitchFamily="18" charset="0"/>
              </a:rPr>
              <a:t> for classification. This focuses the classification model (EfficientNet-B0) on just the relevant fractured region, improving accuracy and reducing noise from unrelated parts of the X-ray.</a:t>
            </a:r>
          </a:p>
        </p:txBody>
      </p:sp>
    </p:spTree>
    <p:extLst>
      <p:ext uri="{BB962C8B-B14F-4D97-AF65-F5344CB8AC3E}">
        <p14:creationId xmlns:p14="http://schemas.microsoft.com/office/powerpoint/2010/main" val="1562542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49983B-A084-F906-E6AC-25BB718FAC2C}"/>
              </a:ext>
            </a:extLst>
          </p:cNvPr>
          <p:cNvSpPr>
            <a:spLocks noGrp="1"/>
          </p:cNvSpPr>
          <p:nvPr>
            <p:ph idx="1"/>
          </p:nvPr>
        </p:nvSpPr>
        <p:spPr>
          <a:xfrm>
            <a:off x="1605984" y="4009644"/>
            <a:ext cx="7729728" cy="3101983"/>
          </a:xfrm>
        </p:spPr>
        <p:txBody>
          <a:bodyPr/>
          <a:lstStyle/>
          <a:p>
            <a:r>
              <a:rPr lang="en-US" dirty="0">
                <a:latin typeface="Times New Roman" panose="02020603050405020304" pitchFamily="18" charset="0"/>
                <a:cs typeface="Times New Roman" panose="02020603050405020304" pitchFamily="18" charset="0"/>
              </a:rPr>
              <a:t>The two X-ray images on the right show the </a:t>
            </a:r>
            <a:r>
              <a:rPr lang="en-US" b="1" dirty="0">
                <a:latin typeface="Times New Roman" panose="02020603050405020304" pitchFamily="18" charset="0"/>
                <a:cs typeface="Times New Roman" panose="02020603050405020304" pitchFamily="18" charset="0"/>
              </a:rPr>
              <a:t>final classification</a:t>
            </a:r>
            <a:r>
              <a:rPr lang="en-US" dirty="0">
                <a:latin typeface="Times New Roman" panose="02020603050405020304" pitchFamily="18" charset="0"/>
                <a:cs typeface="Times New Roman" panose="02020603050405020304" pitchFamily="18" charset="0"/>
              </a:rPr>
              <a:t> of the detected fractures:</a:t>
            </a:r>
          </a:p>
          <a:p>
            <a:r>
              <a:rPr lang="en-US" dirty="0">
                <a:latin typeface="Times New Roman" panose="02020603050405020304" pitchFamily="18" charset="0"/>
                <a:cs typeface="Times New Roman" panose="02020603050405020304" pitchFamily="18" charset="0"/>
              </a:rPr>
              <a:t>The bounding boxes now label the </a:t>
            </a:r>
            <a:r>
              <a:rPr lang="en-US" b="1" dirty="0">
                <a:latin typeface="Times New Roman" panose="02020603050405020304" pitchFamily="18" charset="0"/>
                <a:cs typeface="Times New Roman" panose="02020603050405020304" pitchFamily="18" charset="0"/>
              </a:rPr>
              <a:t>type of fracture</a:t>
            </a:r>
            <a:r>
              <a:rPr lang="en-US" dirty="0">
                <a:latin typeface="Times New Roman" panose="02020603050405020304" pitchFamily="18" charset="0"/>
                <a:cs typeface="Times New Roman" panose="02020603050405020304" pitchFamily="18" charset="0"/>
              </a:rPr>
              <a:t>, such as </a:t>
            </a:r>
            <a:r>
              <a:rPr lang="en-US" b="1" dirty="0">
                <a:latin typeface="Times New Roman" panose="02020603050405020304" pitchFamily="18" charset="0"/>
                <a:cs typeface="Times New Roman" panose="02020603050405020304" pitchFamily="18" charset="0"/>
              </a:rPr>
              <a:t>"Comminuted"</a:t>
            </a:r>
            <a:r>
              <a:rPr lang="en-US" dirty="0">
                <a:latin typeface="Times New Roman" panose="02020603050405020304" pitchFamily="18" charset="0"/>
                <a:cs typeface="Times New Roman" panose="02020603050405020304" pitchFamily="18" charset="0"/>
              </a:rPr>
              <a:t> (a type of severe fracture where bone is broken into multiple pieces).</a:t>
            </a:r>
          </a:p>
          <a:p>
            <a:r>
              <a:rPr lang="en-US" dirty="0">
                <a:latin typeface="Times New Roman" panose="02020603050405020304" pitchFamily="18" charset="0"/>
                <a:cs typeface="Times New Roman" panose="02020603050405020304" pitchFamily="18" charset="0"/>
              </a:rPr>
              <a:t>This illustrates that the EfficientNet-B0 model is not only detecting fractures but also </a:t>
            </a:r>
            <a:r>
              <a:rPr lang="en-US" b="1" dirty="0">
                <a:latin typeface="Times New Roman" panose="02020603050405020304" pitchFamily="18" charset="0"/>
                <a:cs typeface="Times New Roman" panose="02020603050405020304" pitchFamily="18" charset="0"/>
              </a:rPr>
              <a:t>categorizing</a:t>
            </a:r>
            <a:r>
              <a:rPr lang="en-US" dirty="0">
                <a:latin typeface="Times New Roman" panose="02020603050405020304" pitchFamily="18" charset="0"/>
                <a:cs typeface="Times New Roman" panose="02020603050405020304" pitchFamily="18" charset="0"/>
              </a:rPr>
              <a:t> them by type.</a:t>
            </a: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0E601B9-94A4-19B7-D3FA-2934CE92419B}"/>
              </a:ext>
            </a:extLst>
          </p:cNvPr>
          <p:cNvPicPr>
            <a:picLocks noChangeAspect="1"/>
          </p:cNvPicPr>
          <p:nvPr/>
        </p:nvPicPr>
        <p:blipFill>
          <a:blip r:embed="rId2"/>
          <a:stretch>
            <a:fillRect/>
          </a:stretch>
        </p:blipFill>
        <p:spPr>
          <a:xfrm>
            <a:off x="2644213" y="671151"/>
            <a:ext cx="5352119" cy="3055047"/>
          </a:xfrm>
          <a:prstGeom prst="rect">
            <a:avLst/>
          </a:prstGeom>
        </p:spPr>
      </p:pic>
    </p:spTree>
    <p:extLst>
      <p:ext uri="{BB962C8B-B14F-4D97-AF65-F5344CB8AC3E}">
        <p14:creationId xmlns:p14="http://schemas.microsoft.com/office/powerpoint/2010/main" val="23985392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FA5B6E-8AB5-404A-448C-C25CAE01F532}"/>
              </a:ext>
            </a:extLst>
          </p:cNvPr>
          <p:cNvSpPr txBox="1"/>
          <p:nvPr/>
        </p:nvSpPr>
        <p:spPr>
          <a:xfrm>
            <a:off x="2507603" y="3952889"/>
            <a:ext cx="6097554" cy="2031325"/>
          </a:xfrm>
          <a:prstGeom prst="rect">
            <a:avLst/>
          </a:prstGeom>
          <a:noFill/>
        </p:spPr>
        <p:txBody>
          <a:bodyPr wrap="square">
            <a:spAutoFit/>
          </a:bodyPr>
          <a:lstStyle/>
          <a:p>
            <a:pPr algn="just">
              <a:buNone/>
            </a:pPr>
            <a:r>
              <a:rPr lang="en-US" dirty="0">
                <a:latin typeface="Times New Roman" panose="02020603050405020304" pitchFamily="18" charset="0"/>
                <a:cs typeface="Times New Roman" panose="02020603050405020304" pitchFamily="18" charset="0"/>
              </a:rPr>
              <a:t>The last two images show the </a:t>
            </a:r>
            <a:r>
              <a:rPr lang="en-US" b="1" dirty="0">
                <a:latin typeface="Times New Roman" panose="02020603050405020304" pitchFamily="18" charset="0"/>
                <a:cs typeface="Times New Roman" panose="02020603050405020304" pitchFamily="18" charset="0"/>
              </a:rPr>
              <a:t>Grad-CAM++ heatmaps</a:t>
            </a:r>
            <a:r>
              <a:rPr lang="en-US" dirty="0">
                <a:latin typeface="Times New Roman" panose="02020603050405020304" pitchFamily="18" charset="0"/>
                <a:cs typeface="Times New Roman" panose="02020603050405020304" pitchFamily="18" charset="0"/>
              </a:rPr>
              <a:t> for explainability:</a:t>
            </a:r>
          </a:p>
          <a:p>
            <a:pPr algn="just"/>
            <a:r>
              <a:rPr lang="en-US" b="1" dirty="0">
                <a:latin typeface="Times New Roman" panose="02020603050405020304" pitchFamily="18" charset="0"/>
                <a:cs typeface="Times New Roman" panose="02020603050405020304" pitchFamily="18" charset="0"/>
              </a:rPr>
              <a:t>Red to yellow areas</a:t>
            </a:r>
            <a:r>
              <a:rPr lang="en-US" dirty="0">
                <a:latin typeface="Times New Roman" panose="02020603050405020304" pitchFamily="18" charset="0"/>
                <a:cs typeface="Times New Roman" panose="02020603050405020304" pitchFamily="18" charset="0"/>
              </a:rPr>
              <a:t> indicate </a:t>
            </a:r>
            <a:r>
              <a:rPr lang="en-US" b="1" dirty="0">
                <a:latin typeface="Times New Roman" panose="02020603050405020304" pitchFamily="18" charset="0"/>
                <a:cs typeface="Times New Roman" panose="02020603050405020304" pitchFamily="18" charset="0"/>
              </a:rPr>
              <a:t>high attention regions</a:t>
            </a:r>
            <a:r>
              <a:rPr lang="en-US" dirty="0">
                <a:latin typeface="Times New Roman" panose="02020603050405020304" pitchFamily="18" charset="0"/>
                <a:cs typeface="Times New Roman" panose="02020603050405020304" pitchFamily="18" charset="0"/>
              </a:rPr>
              <a:t> where the model focused to make its decision.</a:t>
            </a:r>
          </a:p>
          <a:p>
            <a:pPr algn="just"/>
            <a:r>
              <a:rPr lang="en-US" dirty="0">
                <a:latin typeface="Times New Roman" panose="02020603050405020304" pitchFamily="18" charset="0"/>
                <a:cs typeface="Times New Roman" panose="02020603050405020304" pitchFamily="18" charset="0"/>
              </a:rPr>
              <a:t>This helps radiologists or clinicians visually verify that the model is indeed identifying the correct area (fracture zone) while predicting the outcome.</a:t>
            </a:r>
          </a:p>
        </p:txBody>
      </p:sp>
      <p:pic>
        <p:nvPicPr>
          <p:cNvPr id="6" name="Picture 5">
            <a:extLst>
              <a:ext uri="{FF2B5EF4-FFF2-40B4-BE49-F238E27FC236}">
                <a16:creationId xmlns:a16="http://schemas.microsoft.com/office/drawing/2014/main" id="{06366A1E-6320-5818-F961-FAF6D93A9C5A}"/>
              </a:ext>
            </a:extLst>
          </p:cNvPr>
          <p:cNvPicPr>
            <a:picLocks noChangeAspect="1"/>
          </p:cNvPicPr>
          <p:nvPr/>
        </p:nvPicPr>
        <p:blipFill>
          <a:blip r:embed="rId2"/>
          <a:stretch>
            <a:fillRect/>
          </a:stretch>
        </p:blipFill>
        <p:spPr>
          <a:xfrm>
            <a:off x="2727549" y="495792"/>
            <a:ext cx="5418075" cy="3155224"/>
          </a:xfrm>
          <a:prstGeom prst="rect">
            <a:avLst/>
          </a:prstGeom>
        </p:spPr>
      </p:pic>
    </p:spTree>
    <p:extLst>
      <p:ext uri="{BB962C8B-B14F-4D97-AF65-F5344CB8AC3E}">
        <p14:creationId xmlns:p14="http://schemas.microsoft.com/office/powerpoint/2010/main" val="23440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00357-A8C3-2E7D-0977-8E4B183D3EE8}"/>
              </a:ext>
            </a:extLst>
          </p:cNvPr>
          <p:cNvSpPr>
            <a:spLocks noGrp="1"/>
          </p:cNvSpPr>
          <p:nvPr>
            <p:ph type="title"/>
          </p:nvPr>
        </p:nvSpPr>
        <p:spPr>
          <a:xfrm>
            <a:off x="1932443" y="462710"/>
            <a:ext cx="8327114" cy="685801"/>
          </a:xfrm>
        </p:spPr>
        <p:txBody>
          <a:bodyPr>
            <a:normAutofit fontScale="90000"/>
          </a:bodyPr>
          <a:lstStyle/>
          <a:p>
            <a:r>
              <a:rPr lang="en-US" sz="4000" dirty="0"/>
              <a:t>Existing Models</a:t>
            </a:r>
          </a:p>
        </p:txBody>
      </p:sp>
      <p:sp>
        <p:nvSpPr>
          <p:cNvPr id="4" name="Content Placeholder 3">
            <a:extLst>
              <a:ext uri="{FF2B5EF4-FFF2-40B4-BE49-F238E27FC236}">
                <a16:creationId xmlns:a16="http://schemas.microsoft.com/office/drawing/2014/main" id="{1B49190D-9568-90D6-215F-45086E0DE002}"/>
              </a:ext>
            </a:extLst>
          </p:cNvPr>
          <p:cNvSpPr>
            <a:spLocks noGrp="1"/>
          </p:cNvSpPr>
          <p:nvPr>
            <p:ph sz="half" idx="1"/>
          </p:nvPr>
        </p:nvSpPr>
        <p:spPr>
          <a:xfrm>
            <a:off x="945531" y="1676401"/>
            <a:ext cx="4645152" cy="4635759"/>
          </a:xfrm>
        </p:spPr>
        <p:txBody>
          <a:bodyPr>
            <a:normAutofit fontScale="92500" lnSpcReduction="10000"/>
          </a:bodyPr>
          <a:lstStyle/>
          <a:p>
            <a:pPr marL="0" indent="0">
              <a:spcBef>
                <a:spcPts val="1000"/>
              </a:spcBef>
              <a:buNone/>
            </a:pPr>
            <a:r>
              <a:rPr lang="en-US" sz="1700" b="1" dirty="0">
                <a:solidFill>
                  <a:schemeClr val="tx1"/>
                </a:solidFill>
                <a:latin typeface="Times New Roman" panose="02020603050405020304" pitchFamily="18" charset="0"/>
                <a:cs typeface="Times New Roman" panose="02020603050405020304" pitchFamily="18" charset="0"/>
              </a:rPr>
              <a:t>CNN Models</a:t>
            </a:r>
          </a:p>
          <a:p>
            <a:pPr>
              <a:spcBef>
                <a:spcPts val="1000"/>
              </a:spcBef>
            </a:pPr>
            <a:r>
              <a:rPr lang="en-US" sz="1700" dirty="0">
                <a:latin typeface="Times New Roman" panose="02020603050405020304" pitchFamily="18" charset="0"/>
                <a:cs typeface="Times New Roman" panose="02020603050405020304" pitchFamily="18" charset="0"/>
              </a:rPr>
              <a:t>VGG16</a:t>
            </a:r>
          </a:p>
          <a:p>
            <a:pPr>
              <a:spcBef>
                <a:spcPts val="1000"/>
              </a:spcBef>
            </a:pPr>
            <a:r>
              <a:rPr lang="en-US" sz="1700" dirty="0">
                <a:latin typeface="Times New Roman" panose="02020603050405020304" pitchFamily="18" charset="0"/>
                <a:cs typeface="Times New Roman" panose="02020603050405020304" pitchFamily="18" charset="0"/>
              </a:rPr>
              <a:t>ResNet50</a:t>
            </a:r>
          </a:p>
          <a:p>
            <a:pPr>
              <a:spcBef>
                <a:spcPts val="1000"/>
              </a:spcBef>
            </a:pPr>
            <a:r>
              <a:rPr lang="en-US" sz="1700" dirty="0">
                <a:latin typeface="Times New Roman" panose="02020603050405020304" pitchFamily="18" charset="0"/>
                <a:cs typeface="Times New Roman" panose="02020603050405020304" pitchFamily="18" charset="0"/>
              </a:rPr>
              <a:t>InceptionV3</a:t>
            </a:r>
          </a:p>
          <a:p>
            <a:pPr>
              <a:spcBef>
                <a:spcPts val="1000"/>
              </a:spcBef>
            </a:pPr>
            <a:r>
              <a:rPr lang="en-US" sz="1700" dirty="0">
                <a:latin typeface="Times New Roman" panose="02020603050405020304" pitchFamily="18" charset="0"/>
                <a:cs typeface="Times New Roman" panose="02020603050405020304" pitchFamily="18" charset="0"/>
              </a:rPr>
              <a:t>DenseNet121</a:t>
            </a:r>
          </a:p>
          <a:p>
            <a:pPr>
              <a:spcBef>
                <a:spcPts val="1000"/>
              </a:spcBef>
            </a:pPr>
            <a:r>
              <a:rPr lang="en-US" sz="1700" dirty="0" err="1">
                <a:latin typeface="Times New Roman" panose="02020603050405020304" pitchFamily="18" charset="0"/>
                <a:cs typeface="Times New Roman" panose="02020603050405020304" pitchFamily="18" charset="0"/>
              </a:rPr>
              <a:t>EfficientNet</a:t>
            </a:r>
            <a:r>
              <a:rPr lang="en-US" sz="1700" dirty="0">
                <a:latin typeface="Times New Roman" panose="02020603050405020304" pitchFamily="18" charset="0"/>
                <a:cs typeface="Times New Roman" panose="02020603050405020304" pitchFamily="18" charset="0"/>
              </a:rPr>
              <a:t> (B0–B7)</a:t>
            </a:r>
          </a:p>
          <a:p>
            <a:pPr>
              <a:spcBef>
                <a:spcPts val="1000"/>
              </a:spcBef>
            </a:pPr>
            <a:endParaRPr lang="en-US" sz="1700" dirty="0">
              <a:latin typeface="Times New Roman" panose="02020603050405020304" pitchFamily="18" charset="0"/>
              <a:cs typeface="Times New Roman" panose="02020603050405020304" pitchFamily="18" charset="0"/>
            </a:endParaRPr>
          </a:p>
          <a:p>
            <a:pPr marL="0" indent="0">
              <a:spcBef>
                <a:spcPts val="1000"/>
              </a:spcBef>
              <a:buNone/>
            </a:pPr>
            <a:r>
              <a:rPr lang="en-US" sz="1700" b="1" dirty="0">
                <a:solidFill>
                  <a:schemeClr val="tx1"/>
                </a:solidFill>
                <a:latin typeface="Times New Roman" panose="02020603050405020304" pitchFamily="18" charset="0"/>
                <a:cs typeface="Times New Roman" panose="02020603050405020304" pitchFamily="18" charset="0"/>
              </a:rPr>
              <a:t>Transfer Learning Models</a:t>
            </a:r>
          </a:p>
          <a:p>
            <a:pPr>
              <a:spcBef>
                <a:spcPts val="1000"/>
              </a:spcBef>
            </a:pPr>
            <a:r>
              <a:rPr lang="en-US" sz="1700" dirty="0" err="1">
                <a:latin typeface="Times New Roman" panose="02020603050405020304" pitchFamily="18" charset="0"/>
                <a:cs typeface="Times New Roman" panose="02020603050405020304" pitchFamily="18" charset="0"/>
              </a:rPr>
              <a:t>ResNet</a:t>
            </a:r>
            <a:r>
              <a:rPr lang="en-US" sz="1700" dirty="0">
                <a:latin typeface="Times New Roman" panose="02020603050405020304" pitchFamily="18" charset="0"/>
                <a:cs typeface="Times New Roman" panose="02020603050405020304" pitchFamily="18" charset="0"/>
              </a:rPr>
              <a:t> (Pretrained)</a:t>
            </a:r>
          </a:p>
          <a:p>
            <a:pPr>
              <a:spcBef>
                <a:spcPts val="1000"/>
              </a:spcBef>
            </a:pPr>
            <a:r>
              <a:rPr lang="en-US" sz="1700" dirty="0" err="1">
                <a:latin typeface="Times New Roman" panose="02020603050405020304" pitchFamily="18" charset="0"/>
                <a:cs typeface="Times New Roman" panose="02020603050405020304" pitchFamily="18" charset="0"/>
              </a:rPr>
              <a:t>DenseNet</a:t>
            </a:r>
            <a:endParaRPr lang="en-US" sz="1700" dirty="0">
              <a:latin typeface="Times New Roman" panose="02020603050405020304" pitchFamily="18" charset="0"/>
              <a:cs typeface="Times New Roman" panose="02020603050405020304" pitchFamily="18" charset="0"/>
            </a:endParaRPr>
          </a:p>
          <a:p>
            <a:pPr>
              <a:spcBef>
                <a:spcPts val="1000"/>
              </a:spcBef>
            </a:pPr>
            <a:r>
              <a:rPr lang="en-US" sz="1700" dirty="0">
                <a:latin typeface="Times New Roman" panose="02020603050405020304" pitchFamily="18" charset="0"/>
                <a:cs typeface="Times New Roman" panose="02020603050405020304" pitchFamily="18" charset="0"/>
              </a:rPr>
              <a:t>Inception</a:t>
            </a:r>
          </a:p>
          <a:p>
            <a:pPr>
              <a:spcBef>
                <a:spcPts val="1000"/>
              </a:spcBef>
            </a:pPr>
            <a:r>
              <a:rPr lang="en-US" sz="1700" dirty="0" err="1">
                <a:latin typeface="Times New Roman" panose="02020603050405020304" pitchFamily="18" charset="0"/>
                <a:cs typeface="Times New Roman" panose="02020603050405020304" pitchFamily="18" charset="0"/>
              </a:rPr>
              <a:t>EfficientNet</a:t>
            </a:r>
            <a:endParaRPr lang="en-US" sz="1700" dirty="0">
              <a:latin typeface="Times New Roman" panose="02020603050405020304" pitchFamily="18" charset="0"/>
              <a:cs typeface="Times New Roman" panose="02020603050405020304" pitchFamily="18" charset="0"/>
            </a:endParaRPr>
          </a:p>
          <a:p>
            <a:pPr>
              <a:spcBef>
                <a:spcPts val="1000"/>
              </a:spcBef>
            </a:pPr>
            <a:r>
              <a:rPr lang="en-US" sz="1700" dirty="0">
                <a:latin typeface="Times New Roman" panose="02020603050405020304" pitchFamily="18" charset="0"/>
                <a:cs typeface="Times New Roman" panose="02020603050405020304" pitchFamily="18" charset="0"/>
              </a:rPr>
              <a:t>MobileNetV2</a:t>
            </a:r>
          </a:p>
          <a:p>
            <a:pPr marL="0" indent="0">
              <a:spcBef>
                <a:spcPts val="1000"/>
              </a:spcBef>
              <a:buNone/>
            </a:pPr>
            <a:endParaRPr lang="en-US" sz="17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4942A384-4731-2B3F-6C4D-9D9F9FB97ACD}"/>
              </a:ext>
            </a:extLst>
          </p:cNvPr>
          <p:cNvSpPr>
            <a:spLocks noGrp="1"/>
          </p:cNvSpPr>
          <p:nvPr>
            <p:ph sz="half" idx="2"/>
          </p:nvPr>
        </p:nvSpPr>
        <p:spPr>
          <a:xfrm>
            <a:off x="4017706" y="1676399"/>
            <a:ext cx="4648201" cy="4191000"/>
          </a:xfrm>
        </p:spPr>
        <p:txBody>
          <a:bodyPr>
            <a:normAutofit fontScale="92500" lnSpcReduction="10000"/>
          </a:bodyPr>
          <a:lstStyle/>
          <a:p>
            <a:pPr marL="0" indent="0">
              <a:spcBef>
                <a:spcPts val="1000"/>
              </a:spcBef>
              <a:buNone/>
            </a:pPr>
            <a:r>
              <a:rPr lang="en-US" sz="1700" b="1" dirty="0">
                <a:solidFill>
                  <a:schemeClr val="tx1"/>
                </a:solidFill>
                <a:latin typeface="Times New Roman" panose="02020603050405020304" pitchFamily="18" charset="0"/>
                <a:cs typeface="Times New Roman" panose="02020603050405020304" pitchFamily="18" charset="0"/>
              </a:rPr>
              <a:t>Object Detection Models</a:t>
            </a:r>
          </a:p>
          <a:p>
            <a:pPr>
              <a:spcBef>
                <a:spcPts val="1000"/>
              </a:spcBef>
            </a:pPr>
            <a:r>
              <a:rPr lang="en-US" sz="1700" dirty="0">
                <a:latin typeface="Times New Roman" panose="02020603050405020304" pitchFamily="18" charset="0"/>
                <a:cs typeface="Times New Roman" panose="02020603050405020304" pitchFamily="18" charset="0"/>
              </a:rPr>
              <a:t>YOLOv5</a:t>
            </a:r>
          </a:p>
          <a:p>
            <a:pPr>
              <a:spcBef>
                <a:spcPts val="1000"/>
              </a:spcBef>
            </a:pPr>
            <a:r>
              <a:rPr lang="en-US" sz="1700" dirty="0">
                <a:latin typeface="Times New Roman" panose="02020603050405020304" pitchFamily="18" charset="0"/>
                <a:cs typeface="Times New Roman" panose="02020603050405020304" pitchFamily="18" charset="0"/>
              </a:rPr>
              <a:t>YOLOv7</a:t>
            </a:r>
          </a:p>
          <a:p>
            <a:pPr>
              <a:spcBef>
                <a:spcPts val="1000"/>
              </a:spcBef>
            </a:pPr>
            <a:r>
              <a:rPr lang="en-US" sz="1700" dirty="0">
                <a:latin typeface="Times New Roman" panose="02020603050405020304" pitchFamily="18" charset="0"/>
                <a:cs typeface="Times New Roman" panose="02020603050405020304" pitchFamily="18" charset="0"/>
              </a:rPr>
              <a:t>YOLOv8</a:t>
            </a:r>
          </a:p>
          <a:p>
            <a:pPr>
              <a:spcBef>
                <a:spcPts val="1000"/>
              </a:spcBef>
            </a:pPr>
            <a:r>
              <a:rPr lang="en-US" sz="1700" dirty="0">
                <a:latin typeface="Times New Roman" panose="02020603050405020304" pitchFamily="18" charset="0"/>
                <a:cs typeface="Times New Roman" panose="02020603050405020304" pitchFamily="18" charset="0"/>
              </a:rPr>
              <a:t>Faster R-CNN</a:t>
            </a:r>
          </a:p>
          <a:p>
            <a:pPr>
              <a:spcBef>
                <a:spcPts val="1000"/>
              </a:spcBef>
            </a:pPr>
            <a:r>
              <a:rPr lang="en-US" sz="1700" dirty="0">
                <a:latin typeface="Times New Roman" panose="02020603050405020304" pitchFamily="18" charset="0"/>
                <a:cs typeface="Times New Roman" panose="02020603050405020304" pitchFamily="18" charset="0"/>
              </a:rPr>
              <a:t>SSD (Single Shot Detector)</a:t>
            </a:r>
          </a:p>
          <a:p>
            <a:pPr>
              <a:spcBef>
                <a:spcPts val="1000"/>
              </a:spcBef>
            </a:pPr>
            <a:endParaRPr lang="en-US" sz="1700" dirty="0">
              <a:latin typeface="Times New Roman" panose="02020603050405020304" pitchFamily="18" charset="0"/>
              <a:cs typeface="Times New Roman" panose="02020603050405020304" pitchFamily="18" charset="0"/>
            </a:endParaRPr>
          </a:p>
          <a:p>
            <a:pPr marL="0" indent="0">
              <a:spcBef>
                <a:spcPts val="1000"/>
              </a:spcBef>
              <a:buNone/>
            </a:pPr>
            <a:r>
              <a:rPr lang="fr-FR" sz="1700" b="1" dirty="0">
                <a:solidFill>
                  <a:schemeClr val="tx1"/>
                </a:solidFill>
                <a:latin typeface="Times New Roman" panose="02020603050405020304" pitchFamily="18" charset="0"/>
                <a:cs typeface="Times New Roman" panose="02020603050405020304" pitchFamily="18" charset="0"/>
              </a:rPr>
              <a:t>Vision Transformer </a:t>
            </a:r>
            <a:r>
              <a:rPr lang="fr-FR" sz="1700" b="1" dirty="0" err="1">
                <a:solidFill>
                  <a:schemeClr val="tx1"/>
                </a:solidFill>
                <a:latin typeface="Times New Roman" panose="02020603050405020304" pitchFamily="18" charset="0"/>
                <a:cs typeface="Times New Roman" panose="02020603050405020304" pitchFamily="18" charset="0"/>
              </a:rPr>
              <a:t>Models</a:t>
            </a:r>
            <a:endParaRPr lang="fr-FR" sz="1700" b="1" dirty="0">
              <a:solidFill>
                <a:schemeClr val="tx1"/>
              </a:solidFill>
              <a:latin typeface="Times New Roman" panose="02020603050405020304" pitchFamily="18" charset="0"/>
              <a:cs typeface="Times New Roman" panose="02020603050405020304" pitchFamily="18" charset="0"/>
            </a:endParaRPr>
          </a:p>
          <a:p>
            <a:pPr>
              <a:spcBef>
                <a:spcPts val="1000"/>
              </a:spcBef>
            </a:pPr>
            <a:r>
              <a:rPr lang="fr-FR" sz="1700" dirty="0">
                <a:latin typeface="Times New Roman" panose="02020603050405020304" pitchFamily="18" charset="0"/>
                <a:cs typeface="Times New Roman" panose="02020603050405020304" pitchFamily="18" charset="0"/>
              </a:rPr>
              <a:t>ViT-B16</a:t>
            </a:r>
          </a:p>
          <a:p>
            <a:pPr>
              <a:spcBef>
                <a:spcPts val="1000"/>
              </a:spcBef>
            </a:pPr>
            <a:r>
              <a:rPr lang="fr-FR" sz="1700" dirty="0" err="1">
                <a:latin typeface="Times New Roman" panose="02020603050405020304" pitchFamily="18" charset="0"/>
                <a:cs typeface="Times New Roman" panose="02020603050405020304" pitchFamily="18" charset="0"/>
              </a:rPr>
              <a:t>Swin</a:t>
            </a:r>
            <a:r>
              <a:rPr lang="fr-FR" sz="1700" dirty="0">
                <a:latin typeface="Times New Roman" panose="02020603050405020304" pitchFamily="18" charset="0"/>
                <a:cs typeface="Times New Roman" panose="02020603050405020304" pitchFamily="18" charset="0"/>
              </a:rPr>
              <a:t> Transformer</a:t>
            </a:r>
          </a:p>
          <a:p>
            <a:pPr>
              <a:spcBef>
                <a:spcPts val="1000"/>
              </a:spcBef>
            </a:pPr>
            <a:r>
              <a:rPr lang="fr-FR" sz="1700" dirty="0" err="1">
                <a:latin typeface="Times New Roman" panose="02020603050405020304" pitchFamily="18" charset="0"/>
                <a:cs typeface="Times New Roman" panose="02020603050405020304" pitchFamily="18" charset="0"/>
              </a:rPr>
              <a:t>DeiT</a:t>
            </a:r>
            <a:endParaRPr lang="en-US" sz="1700" dirty="0">
              <a:latin typeface="Times New Roman" panose="02020603050405020304" pitchFamily="18" charset="0"/>
              <a:cs typeface="Times New Roman" panose="02020603050405020304" pitchFamily="18" charset="0"/>
            </a:endParaRPr>
          </a:p>
        </p:txBody>
      </p:sp>
      <p:sp>
        <p:nvSpPr>
          <p:cNvPr id="8" name="Content Placeholder 4">
            <a:extLst>
              <a:ext uri="{FF2B5EF4-FFF2-40B4-BE49-F238E27FC236}">
                <a16:creationId xmlns:a16="http://schemas.microsoft.com/office/drawing/2014/main" id="{9E56904C-DB49-B9D0-127D-DC5A067F1AC7}"/>
              </a:ext>
            </a:extLst>
          </p:cNvPr>
          <p:cNvSpPr txBox="1">
            <a:spLocks/>
          </p:cNvSpPr>
          <p:nvPr/>
        </p:nvSpPr>
        <p:spPr>
          <a:xfrm>
            <a:off x="7308386" y="1700643"/>
            <a:ext cx="4648201" cy="4191000"/>
          </a:xfrm>
          <a:prstGeom prst="rect">
            <a:avLst/>
          </a:prstGeom>
        </p:spPr>
        <p:txBody>
          <a:bodyPr vert="horz" lIns="91440" tIns="45720" rIns="91440" bIns="45720" rtlCol="0">
            <a:normAutofit fontScale="92500" lnSpcReduction="10000"/>
          </a:bodyPr>
          <a:lst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a:lstStyle>
          <a:p>
            <a:pPr marL="0" indent="0">
              <a:spcBef>
                <a:spcPts val="1000"/>
              </a:spcBef>
              <a:buNone/>
            </a:pPr>
            <a:r>
              <a:rPr lang="en-US" sz="1800" b="1" dirty="0">
                <a:latin typeface="Times New Roman" panose="02020603050405020304" pitchFamily="18" charset="0"/>
                <a:cs typeface="Times New Roman" panose="02020603050405020304" pitchFamily="18" charset="0"/>
              </a:rPr>
              <a:t>Traditional Machine Learning Models</a:t>
            </a:r>
          </a:p>
          <a:p>
            <a:pPr>
              <a:spcBef>
                <a:spcPts val="1000"/>
              </a:spcBef>
            </a:pPr>
            <a:r>
              <a:rPr lang="en-US" sz="1800" dirty="0">
                <a:solidFill>
                  <a:schemeClr val="tx2">
                    <a:lumMod val="75000"/>
                  </a:schemeClr>
                </a:solidFill>
                <a:latin typeface="Times New Roman" panose="02020603050405020304" pitchFamily="18" charset="0"/>
                <a:cs typeface="Times New Roman" panose="02020603050405020304" pitchFamily="18" charset="0"/>
              </a:rPr>
              <a:t>Support Vector Machine (SVM)</a:t>
            </a:r>
          </a:p>
          <a:p>
            <a:pPr>
              <a:spcBef>
                <a:spcPts val="1000"/>
              </a:spcBef>
            </a:pPr>
            <a:r>
              <a:rPr lang="en-US" sz="1800" dirty="0">
                <a:solidFill>
                  <a:schemeClr val="tx2">
                    <a:lumMod val="75000"/>
                  </a:schemeClr>
                </a:solidFill>
                <a:latin typeface="Times New Roman" panose="02020603050405020304" pitchFamily="18" charset="0"/>
                <a:cs typeface="Times New Roman" panose="02020603050405020304" pitchFamily="18" charset="0"/>
              </a:rPr>
              <a:t>Random Forest</a:t>
            </a:r>
          </a:p>
          <a:p>
            <a:pPr>
              <a:spcBef>
                <a:spcPts val="1000"/>
              </a:spcBef>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k-Nearest Neighbors (KNN)</a:t>
            </a:r>
          </a:p>
          <a:p>
            <a:pPr>
              <a:spcBef>
                <a:spcPts val="1000"/>
              </a:spcBef>
            </a:pPr>
            <a:r>
              <a:rPr lang="en-US" sz="1800" dirty="0">
                <a:solidFill>
                  <a:schemeClr val="tx2">
                    <a:lumMod val="75000"/>
                  </a:schemeClr>
                </a:solidFill>
                <a:latin typeface="Times New Roman" panose="02020603050405020304" pitchFamily="18" charset="0"/>
                <a:cs typeface="Times New Roman" panose="02020603050405020304" pitchFamily="18" charset="0"/>
              </a:rPr>
              <a:t>Logistic Regression</a:t>
            </a:r>
          </a:p>
          <a:p>
            <a:pPr>
              <a:spcBef>
                <a:spcPts val="1000"/>
              </a:spcBef>
            </a:pPr>
            <a:r>
              <a:rPr lang="en-US" sz="1800" dirty="0">
                <a:solidFill>
                  <a:schemeClr val="tx2">
                    <a:lumMod val="75000"/>
                  </a:schemeClr>
                </a:solidFill>
                <a:latin typeface="Times New Roman" panose="02020603050405020304" pitchFamily="18" charset="0"/>
                <a:cs typeface="Times New Roman" panose="02020603050405020304" pitchFamily="18" charset="0"/>
              </a:rPr>
              <a:t>Decision Tree</a:t>
            </a:r>
          </a:p>
          <a:p>
            <a:pPr>
              <a:spcBef>
                <a:spcPts val="1000"/>
              </a:spcBef>
              <a:buNone/>
            </a:pPr>
            <a:endParaRPr lang="en-US" sz="1800" b="1" dirty="0">
              <a:latin typeface="Times New Roman" panose="02020603050405020304" pitchFamily="18" charset="0"/>
              <a:cs typeface="Times New Roman" panose="02020603050405020304" pitchFamily="18" charset="0"/>
            </a:endParaRPr>
          </a:p>
          <a:p>
            <a:pPr>
              <a:spcBef>
                <a:spcPts val="1000"/>
              </a:spcBef>
              <a:buNone/>
            </a:pPr>
            <a:r>
              <a:rPr lang="en-US" sz="1800" b="1" dirty="0">
                <a:latin typeface="Times New Roman" panose="02020603050405020304" pitchFamily="18" charset="0"/>
                <a:cs typeface="Times New Roman" panose="02020603050405020304" pitchFamily="18" charset="0"/>
              </a:rPr>
              <a:t>Hybrid Models</a:t>
            </a:r>
          </a:p>
          <a:p>
            <a:pPr>
              <a:spcBef>
                <a:spcPts val="1000"/>
              </a:spcBef>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YOLO + </a:t>
            </a:r>
            <a:r>
              <a:rPr lang="en-US" sz="1800" dirty="0" err="1">
                <a:solidFill>
                  <a:schemeClr val="tx1">
                    <a:lumMod val="85000"/>
                    <a:lumOff val="15000"/>
                  </a:schemeClr>
                </a:solidFill>
                <a:latin typeface="Times New Roman" panose="02020603050405020304" pitchFamily="18" charset="0"/>
                <a:cs typeface="Times New Roman" panose="02020603050405020304" pitchFamily="18" charset="0"/>
              </a:rPr>
              <a:t>EfficientNet</a:t>
            </a:r>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spcBef>
                <a:spcPts val="1000"/>
              </a:spcBef>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Faster R-CNN + </a:t>
            </a:r>
            <a:r>
              <a:rPr lang="en-US" sz="1800" dirty="0" err="1">
                <a:solidFill>
                  <a:schemeClr val="tx1">
                    <a:lumMod val="85000"/>
                    <a:lumOff val="15000"/>
                  </a:schemeClr>
                </a:solidFill>
                <a:latin typeface="Times New Roman" panose="02020603050405020304" pitchFamily="18" charset="0"/>
                <a:cs typeface="Times New Roman" panose="02020603050405020304" pitchFamily="18" charset="0"/>
              </a:rPr>
              <a:t>ViT</a:t>
            </a:r>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spcBef>
                <a:spcPts val="1000"/>
              </a:spcBef>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CNN + SVM</a:t>
            </a:r>
          </a:p>
          <a:p>
            <a:pPr>
              <a:spcBef>
                <a:spcPts val="1000"/>
              </a:spcBef>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Feature Fusion Networks</a:t>
            </a:r>
          </a:p>
        </p:txBody>
      </p:sp>
    </p:spTree>
    <p:extLst>
      <p:ext uri="{BB962C8B-B14F-4D97-AF65-F5344CB8AC3E}">
        <p14:creationId xmlns:p14="http://schemas.microsoft.com/office/powerpoint/2010/main" val="31384987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C054537-616B-2CD3-DB4D-93CA95610187}"/>
              </a:ext>
            </a:extLst>
          </p:cNvPr>
          <p:cNvSpPr>
            <a:spLocks noGrp="1"/>
          </p:cNvSpPr>
          <p:nvPr>
            <p:ph type="title"/>
          </p:nvPr>
        </p:nvSpPr>
        <p:spPr>
          <a:xfrm>
            <a:off x="1318726" y="153955"/>
            <a:ext cx="9327502" cy="682210"/>
          </a:xfrm>
        </p:spPr>
        <p:txBody>
          <a:bodyPr>
            <a:normAutofit/>
          </a:bodyPr>
          <a:lstStyle/>
          <a:p>
            <a:r>
              <a:rPr lang="en-IN" sz="2200" b="1" dirty="0">
                <a:latin typeface="Times New Roman" panose="02020603050405020304" pitchFamily="18" charset="0"/>
                <a:cs typeface="Times New Roman" panose="02020603050405020304" pitchFamily="18" charset="0"/>
              </a:rPr>
              <a:t>Existing Models vs. Proposed Hybrid Model</a:t>
            </a:r>
          </a:p>
        </p:txBody>
      </p:sp>
      <p:graphicFrame>
        <p:nvGraphicFramePr>
          <p:cNvPr id="12" name="Table 11">
            <a:extLst>
              <a:ext uri="{FF2B5EF4-FFF2-40B4-BE49-F238E27FC236}">
                <a16:creationId xmlns:a16="http://schemas.microsoft.com/office/drawing/2014/main" id="{33853C53-0098-3561-16D7-3EE5BB9A90CC}"/>
              </a:ext>
            </a:extLst>
          </p:cNvPr>
          <p:cNvGraphicFramePr>
            <a:graphicFrameLocks noGrp="1"/>
          </p:cNvGraphicFramePr>
          <p:nvPr>
            <p:extLst>
              <p:ext uri="{D42A27DB-BD31-4B8C-83A1-F6EECF244321}">
                <p14:modId xmlns:p14="http://schemas.microsoft.com/office/powerpoint/2010/main" val="3413302571"/>
              </p:ext>
            </p:extLst>
          </p:nvPr>
        </p:nvGraphicFramePr>
        <p:xfrm>
          <a:off x="1076130" y="1117259"/>
          <a:ext cx="9812694" cy="5502810"/>
        </p:xfrm>
        <a:graphic>
          <a:graphicData uri="http://schemas.openxmlformats.org/drawingml/2006/table">
            <a:tbl>
              <a:tblPr>
                <a:tableStyleId>{0505E3EF-67EA-436B-97B2-0124C06EBD24}</a:tableStyleId>
              </a:tblPr>
              <a:tblGrid>
                <a:gridCol w="3270898">
                  <a:extLst>
                    <a:ext uri="{9D8B030D-6E8A-4147-A177-3AD203B41FA5}">
                      <a16:colId xmlns:a16="http://schemas.microsoft.com/office/drawing/2014/main" val="3380371499"/>
                    </a:ext>
                  </a:extLst>
                </a:gridCol>
                <a:gridCol w="3270898">
                  <a:extLst>
                    <a:ext uri="{9D8B030D-6E8A-4147-A177-3AD203B41FA5}">
                      <a16:colId xmlns:a16="http://schemas.microsoft.com/office/drawing/2014/main" val="985569731"/>
                    </a:ext>
                  </a:extLst>
                </a:gridCol>
                <a:gridCol w="3270898">
                  <a:extLst>
                    <a:ext uri="{9D8B030D-6E8A-4147-A177-3AD203B41FA5}">
                      <a16:colId xmlns:a16="http://schemas.microsoft.com/office/drawing/2014/main" val="3632475909"/>
                    </a:ext>
                  </a:extLst>
                </a:gridCol>
              </a:tblGrid>
              <a:tr h="387566">
                <a:tc>
                  <a:txBody>
                    <a:bodyPr/>
                    <a:lstStyle/>
                    <a:p>
                      <a:r>
                        <a:rPr lang="en-US" sz="1700" b="1">
                          <a:latin typeface="Times New Roman" panose="02020603050405020304" pitchFamily="18" charset="0"/>
                          <a:cs typeface="Times New Roman" panose="02020603050405020304" pitchFamily="18" charset="0"/>
                        </a:rPr>
                        <a:t>Aspect</a:t>
                      </a:r>
                      <a:endParaRPr lang="en-US" sz="1700">
                        <a:latin typeface="Times New Roman" panose="02020603050405020304" pitchFamily="18" charset="0"/>
                        <a:cs typeface="Times New Roman" panose="02020603050405020304" pitchFamily="18" charset="0"/>
                      </a:endParaRPr>
                    </a:p>
                  </a:txBody>
                  <a:tcPr marL="35250" marR="35250" marT="17625" marB="17625" anchor="ctr"/>
                </a:tc>
                <a:tc>
                  <a:txBody>
                    <a:bodyPr/>
                    <a:lstStyle/>
                    <a:p>
                      <a:r>
                        <a:rPr lang="en-US" sz="1700" b="1">
                          <a:latin typeface="Times New Roman" panose="02020603050405020304" pitchFamily="18" charset="0"/>
                          <a:cs typeface="Times New Roman" panose="02020603050405020304" pitchFamily="18" charset="0"/>
                        </a:rPr>
                        <a:t>Existing Models</a:t>
                      </a:r>
                      <a:endParaRPr lang="en-US" sz="1700">
                        <a:latin typeface="Times New Roman" panose="02020603050405020304" pitchFamily="18" charset="0"/>
                        <a:cs typeface="Times New Roman" panose="02020603050405020304" pitchFamily="18" charset="0"/>
                      </a:endParaRPr>
                    </a:p>
                  </a:txBody>
                  <a:tcPr marL="35250" marR="35250" marT="17625" marB="17625" anchor="ctr"/>
                </a:tc>
                <a:tc>
                  <a:txBody>
                    <a:bodyPr/>
                    <a:lstStyle/>
                    <a:p>
                      <a:r>
                        <a:rPr lang="en-US" sz="1700" b="1">
                          <a:latin typeface="Times New Roman" panose="02020603050405020304" pitchFamily="18" charset="0"/>
                          <a:cs typeface="Times New Roman" panose="02020603050405020304" pitchFamily="18" charset="0"/>
                        </a:rPr>
                        <a:t>Proposed Hybrid Model</a:t>
                      </a:r>
                      <a:endParaRPr lang="en-US" sz="1700">
                        <a:latin typeface="Times New Roman" panose="02020603050405020304" pitchFamily="18" charset="0"/>
                        <a:cs typeface="Times New Roman" panose="02020603050405020304" pitchFamily="18" charset="0"/>
                      </a:endParaRPr>
                    </a:p>
                  </a:txBody>
                  <a:tcPr marL="35250" marR="35250" marT="17625" marB="17625" anchor="ctr"/>
                </a:tc>
                <a:extLst>
                  <a:ext uri="{0D108BD9-81ED-4DB2-BD59-A6C34878D82A}">
                    <a16:rowId xmlns:a16="http://schemas.microsoft.com/office/drawing/2014/main" val="760753551"/>
                  </a:ext>
                </a:extLst>
              </a:tr>
              <a:tr h="1052794">
                <a:tc>
                  <a:txBody>
                    <a:bodyPr/>
                    <a:lstStyle/>
                    <a:p>
                      <a:r>
                        <a:rPr lang="en-US" sz="1700" b="1">
                          <a:latin typeface="Times New Roman" panose="02020603050405020304" pitchFamily="18" charset="0"/>
                          <a:cs typeface="Times New Roman" panose="02020603050405020304" pitchFamily="18" charset="0"/>
                        </a:rPr>
                        <a:t>Task Design</a:t>
                      </a:r>
                      <a:endParaRPr lang="en-US" sz="1700">
                        <a:latin typeface="Times New Roman" panose="02020603050405020304" pitchFamily="18" charset="0"/>
                        <a:cs typeface="Times New Roman" panose="02020603050405020304" pitchFamily="18" charset="0"/>
                      </a:endParaRPr>
                    </a:p>
                  </a:txBody>
                  <a:tcPr marL="35250" marR="35250" marT="17625" marB="17625" anchor="ctr"/>
                </a:tc>
                <a:tc>
                  <a:txBody>
                    <a:bodyPr/>
                    <a:lstStyle/>
                    <a:p>
                      <a:r>
                        <a:rPr lang="en-US" sz="1700">
                          <a:latin typeface="Times New Roman" panose="02020603050405020304" pitchFamily="18" charset="0"/>
                          <a:cs typeface="Times New Roman" panose="02020603050405020304" pitchFamily="18" charset="0"/>
                        </a:rPr>
                        <a:t>Single-task: either detection or classification</a:t>
                      </a:r>
                    </a:p>
                  </a:txBody>
                  <a:tcPr marL="35250" marR="35250" marT="17625" marB="17625" anchor="ctr"/>
                </a:tc>
                <a:tc>
                  <a:txBody>
                    <a:bodyPr/>
                    <a:lstStyle/>
                    <a:p>
                      <a:r>
                        <a:rPr lang="en-US" sz="1700">
                          <a:latin typeface="Times New Roman" panose="02020603050405020304" pitchFamily="18" charset="0"/>
                          <a:cs typeface="Times New Roman" panose="02020603050405020304" pitchFamily="18" charset="0"/>
                        </a:rPr>
                        <a:t>Multi-task: detection (YOLOv8) + classification (EfficientNet) + explainability (Grad-CAM++)</a:t>
                      </a:r>
                    </a:p>
                  </a:txBody>
                  <a:tcPr marL="35250" marR="35250" marT="17625" marB="17625" anchor="ctr"/>
                </a:tc>
                <a:extLst>
                  <a:ext uri="{0D108BD9-81ED-4DB2-BD59-A6C34878D82A}">
                    <a16:rowId xmlns:a16="http://schemas.microsoft.com/office/drawing/2014/main" val="3790269271"/>
                  </a:ext>
                </a:extLst>
              </a:tr>
              <a:tr h="720180">
                <a:tc>
                  <a:txBody>
                    <a:bodyPr/>
                    <a:lstStyle/>
                    <a:p>
                      <a:r>
                        <a:rPr lang="en-US" sz="1700" b="1">
                          <a:latin typeface="Times New Roman" panose="02020603050405020304" pitchFamily="18" charset="0"/>
                          <a:cs typeface="Times New Roman" panose="02020603050405020304" pitchFamily="18" charset="0"/>
                        </a:rPr>
                        <a:t>Detection &amp; Classification</a:t>
                      </a:r>
                      <a:endParaRPr lang="en-US" sz="1700">
                        <a:latin typeface="Times New Roman" panose="02020603050405020304" pitchFamily="18" charset="0"/>
                        <a:cs typeface="Times New Roman" panose="02020603050405020304" pitchFamily="18" charset="0"/>
                      </a:endParaRPr>
                    </a:p>
                  </a:txBody>
                  <a:tcPr marL="35250" marR="35250" marT="17625" marB="17625" anchor="ctr"/>
                </a:tc>
                <a:tc>
                  <a:txBody>
                    <a:bodyPr/>
                    <a:lstStyle/>
                    <a:p>
                      <a:r>
                        <a:rPr lang="en-US" sz="1700">
                          <a:latin typeface="Times New Roman" panose="02020603050405020304" pitchFamily="18" charset="0"/>
                          <a:cs typeface="Times New Roman" panose="02020603050405020304" pitchFamily="18" charset="0"/>
                        </a:rPr>
                        <a:t>Basic or no detection; poor small fracture classification</a:t>
                      </a:r>
                    </a:p>
                  </a:txBody>
                  <a:tcPr marL="35250" marR="35250" marT="17625" marB="17625" anchor="ctr"/>
                </a:tc>
                <a:tc>
                  <a:txBody>
                    <a:bodyPr/>
                    <a:lstStyle/>
                    <a:p>
                      <a:r>
                        <a:rPr lang="en-US" sz="1700">
                          <a:latin typeface="Times New Roman" panose="02020603050405020304" pitchFamily="18" charset="0"/>
                          <a:cs typeface="Times New Roman" panose="02020603050405020304" pitchFamily="18" charset="0"/>
                        </a:rPr>
                        <a:t>Detects multiple precise ROIs and classifies them individually for better accuracy</a:t>
                      </a:r>
                    </a:p>
                  </a:txBody>
                  <a:tcPr marL="35250" marR="35250" marT="17625" marB="17625" anchor="ctr"/>
                </a:tc>
                <a:extLst>
                  <a:ext uri="{0D108BD9-81ED-4DB2-BD59-A6C34878D82A}">
                    <a16:rowId xmlns:a16="http://schemas.microsoft.com/office/drawing/2014/main" val="4077310870"/>
                  </a:ext>
                </a:extLst>
              </a:tr>
              <a:tr h="720180">
                <a:tc>
                  <a:txBody>
                    <a:bodyPr/>
                    <a:lstStyle/>
                    <a:p>
                      <a:r>
                        <a:rPr lang="en-US" sz="1700" b="1">
                          <a:latin typeface="Times New Roman" panose="02020603050405020304" pitchFamily="18" charset="0"/>
                          <a:cs typeface="Times New Roman" panose="02020603050405020304" pitchFamily="18" charset="0"/>
                        </a:rPr>
                        <a:t>Explainability</a:t>
                      </a:r>
                      <a:endParaRPr lang="en-US" sz="1700">
                        <a:latin typeface="Times New Roman" panose="02020603050405020304" pitchFamily="18" charset="0"/>
                        <a:cs typeface="Times New Roman" panose="02020603050405020304" pitchFamily="18" charset="0"/>
                      </a:endParaRPr>
                    </a:p>
                  </a:txBody>
                  <a:tcPr marL="35250" marR="35250" marT="17625" marB="17625" anchor="ctr"/>
                </a:tc>
                <a:tc>
                  <a:txBody>
                    <a:bodyPr/>
                    <a:lstStyle/>
                    <a:p>
                      <a:r>
                        <a:rPr lang="en-US" sz="1700">
                          <a:latin typeface="Times New Roman" panose="02020603050405020304" pitchFamily="18" charset="0"/>
                          <a:cs typeface="Times New Roman" panose="02020603050405020304" pitchFamily="18" charset="0"/>
                        </a:rPr>
                        <a:t>Minimal or unclear saliency maps</a:t>
                      </a:r>
                    </a:p>
                  </a:txBody>
                  <a:tcPr marL="35250" marR="35250" marT="17625" marB="17625" anchor="ctr"/>
                </a:tc>
                <a:tc>
                  <a:txBody>
                    <a:bodyPr/>
                    <a:lstStyle/>
                    <a:p>
                      <a:r>
                        <a:rPr lang="en-US" sz="1700">
                          <a:latin typeface="Times New Roman" panose="02020603050405020304" pitchFamily="18" charset="0"/>
                          <a:cs typeface="Times New Roman" panose="02020603050405020304" pitchFamily="18" charset="0"/>
                        </a:rPr>
                        <a:t>Grad-CAM++ provides clear, class-specific attention maps over fracture regions</a:t>
                      </a:r>
                    </a:p>
                  </a:txBody>
                  <a:tcPr marL="35250" marR="35250" marT="17625" marB="17625" anchor="ctr"/>
                </a:tc>
                <a:extLst>
                  <a:ext uri="{0D108BD9-81ED-4DB2-BD59-A6C34878D82A}">
                    <a16:rowId xmlns:a16="http://schemas.microsoft.com/office/drawing/2014/main" val="3113551927"/>
                  </a:ext>
                </a:extLst>
              </a:tr>
              <a:tr h="720180">
                <a:tc>
                  <a:txBody>
                    <a:bodyPr/>
                    <a:lstStyle/>
                    <a:p>
                      <a:r>
                        <a:rPr lang="en-US" sz="1700" b="1">
                          <a:latin typeface="Times New Roman" panose="02020603050405020304" pitchFamily="18" charset="0"/>
                          <a:cs typeface="Times New Roman" panose="02020603050405020304" pitchFamily="18" charset="0"/>
                        </a:rPr>
                        <a:t>Modularity &amp; Adaptability</a:t>
                      </a:r>
                      <a:endParaRPr lang="en-US" sz="1700">
                        <a:latin typeface="Times New Roman" panose="02020603050405020304" pitchFamily="18" charset="0"/>
                        <a:cs typeface="Times New Roman" panose="02020603050405020304" pitchFamily="18" charset="0"/>
                      </a:endParaRPr>
                    </a:p>
                  </a:txBody>
                  <a:tcPr marL="35250" marR="35250" marT="17625" marB="17625" anchor="ctr"/>
                </a:tc>
                <a:tc>
                  <a:txBody>
                    <a:bodyPr/>
                    <a:lstStyle/>
                    <a:p>
                      <a:r>
                        <a:rPr lang="en-US" sz="1700">
                          <a:latin typeface="Times New Roman" panose="02020603050405020304" pitchFamily="18" charset="0"/>
                          <a:cs typeface="Times New Roman" panose="02020603050405020304" pitchFamily="18" charset="0"/>
                        </a:rPr>
                        <a:t>Monolithic; needs full retraining for changes</a:t>
                      </a:r>
                    </a:p>
                  </a:txBody>
                  <a:tcPr marL="35250" marR="35250" marT="17625" marB="17625" anchor="ctr"/>
                </a:tc>
                <a:tc>
                  <a:txBody>
                    <a:bodyPr/>
                    <a:lstStyle/>
                    <a:p>
                      <a:r>
                        <a:rPr lang="en-US" sz="1700">
                          <a:latin typeface="Times New Roman" panose="02020603050405020304" pitchFamily="18" charset="0"/>
                          <a:cs typeface="Times New Roman" panose="02020603050405020304" pitchFamily="18" charset="0"/>
                        </a:rPr>
                        <a:t>Modular; only classifier needs retraining when new data or types are introduced</a:t>
                      </a:r>
                    </a:p>
                  </a:txBody>
                  <a:tcPr marL="35250" marR="35250" marT="17625" marB="17625" anchor="ctr"/>
                </a:tc>
                <a:extLst>
                  <a:ext uri="{0D108BD9-81ED-4DB2-BD59-A6C34878D82A}">
                    <a16:rowId xmlns:a16="http://schemas.microsoft.com/office/drawing/2014/main" val="1992038359"/>
                  </a:ext>
                </a:extLst>
              </a:tr>
              <a:tr h="720180">
                <a:tc>
                  <a:txBody>
                    <a:bodyPr/>
                    <a:lstStyle/>
                    <a:p>
                      <a:r>
                        <a:rPr lang="en-US" sz="1700" b="1">
                          <a:latin typeface="Times New Roman" panose="02020603050405020304" pitchFamily="18" charset="0"/>
                          <a:cs typeface="Times New Roman" panose="02020603050405020304" pitchFamily="18" charset="0"/>
                        </a:rPr>
                        <a:t>Medical Image Performance</a:t>
                      </a:r>
                      <a:endParaRPr lang="en-US" sz="1700">
                        <a:latin typeface="Times New Roman" panose="02020603050405020304" pitchFamily="18" charset="0"/>
                        <a:cs typeface="Times New Roman" panose="02020603050405020304" pitchFamily="18" charset="0"/>
                      </a:endParaRPr>
                    </a:p>
                  </a:txBody>
                  <a:tcPr marL="35250" marR="35250" marT="17625" marB="17625" anchor="ctr"/>
                </a:tc>
                <a:tc>
                  <a:txBody>
                    <a:bodyPr/>
                    <a:lstStyle/>
                    <a:p>
                      <a:r>
                        <a:rPr lang="en-US" sz="1700">
                          <a:latin typeface="Times New Roman" panose="02020603050405020304" pitchFamily="18" charset="0"/>
                          <a:cs typeface="Times New Roman" panose="02020603050405020304" pitchFamily="18" charset="0"/>
                        </a:rPr>
                        <a:t>May generalize poorly; trained on generic datasets</a:t>
                      </a:r>
                    </a:p>
                  </a:txBody>
                  <a:tcPr marL="35250" marR="35250" marT="17625" marB="17625" anchor="ctr"/>
                </a:tc>
                <a:tc>
                  <a:txBody>
                    <a:bodyPr/>
                    <a:lstStyle/>
                    <a:p>
                      <a:r>
                        <a:rPr lang="en-US" sz="1700">
                          <a:latin typeface="Times New Roman" panose="02020603050405020304" pitchFamily="18" charset="0"/>
                          <a:cs typeface="Times New Roman" panose="02020603050405020304" pitchFamily="18" charset="0"/>
                        </a:rPr>
                        <a:t>Uses transfer learning and fine-tuning on medical X-rays for high accuracy</a:t>
                      </a:r>
                    </a:p>
                  </a:txBody>
                  <a:tcPr marL="35250" marR="35250" marT="17625" marB="17625" anchor="ctr"/>
                </a:tc>
                <a:extLst>
                  <a:ext uri="{0D108BD9-81ED-4DB2-BD59-A6C34878D82A}">
                    <a16:rowId xmlns:a16="http://schemas.microsoft.com/office/drawing/2014/main" val="407484046"/>
                  </a:ext>
                </a:extLst>
              </a:tr>
              <a:tr h="720180">
                <a:tc>
                  <a:txBody>
                    <a:bodyPr/>
                    <a:lstStyle/>
                    <a:p>
                      <a:r>
                        <a:rPr lang="en-US" sz="1700" b="1" dirty="0">
                          <a:latin typeface="Times New Roman" panose="02020603050405020304" pitchFamily="18" charset="0"/>
                          <a:cs typeface="Times New Roman" panose="02020603050405020304" pitchFamily="18" charset="0"/>
                        </a:rPr>
                        <a:t>Efficiency &amp; Multi-Fracture Handling</a:t>
                      </a:r>
                      <a:endParaRPr lang="en-US" sz="1700" dirty="0">
                        <a:latin typeface="Times New Roman" panose="02020603050405020304" pitchFamily="18" charset="0"/>
                        <a:cs typeface="Times New Roman" panose="02020603050405020304" pitchFamily="18" charset="0"/>
                      </a:endParaRPr>
                    </a:p>
                  </a:txBody>
                  <a:tcPr marL="35250" marR="35250" marT="17625" marB="17625" anchor="ctr"/>
                </a:tc>
                <a:tc>
                  <a:txBody>
                    <a:bodyPr/>
                    <a:lstStyle/>
                    <a:p>
                      <a:r>
                        <a:rPr lang="en-US" sz="1700">
                          <a:latin typeface="Times New Roman" panose="02020603050405020304" pitchFamily="18" charset="0"/>
                          <a:cs typeface="Times New Roman" panose="02020603050405020304" pitchFamily="18" charset="0"/>
                        </a:rPr>
                        <a:t>Slower inference; limited to single fracture detection</a:t>
                      </a:r>
                    </a:p>
                  </a:txBody>
                  <a:tcPr marL="35250" marR="35250" marT="17625" marB="17625" anchor="ctr"/>
                </a:tc>
                <a:tc>
                  <a:txBody>
                    <a:bodyPr/>
                    <a:lstStyle/>
                    <a:p>
                      <a:r>
                        <a:rPr lang="en-US" sz="1700" dirty="0">
                          <a:latin typeface="Times New Roman" panose="02020603050405020304" pitchFamily="18" charset="0"/>
                          <a:cs typeface="Times New Roman" panose="02020603050405020304" pitchFamily="18" charset="0"/>
                        </a:rPr>
                        <a:t>Fast ROI extraction via YOLOv8 and efficient classification of </a:t>
                      </a:r>
                      <a:r>
                        <a:rPr lang="en-US" sz="1700" b="1" dirty="0">
                          <a:latin typeface="Times New Roman" panose="02020603050405020304" pitchFamily="18" charset="0"/>
                          <a:cs typeface="Times New Roman" panose="02020603050405020304" pitchFamily="18" charset="0"/>
                        </a:rPr>
                        <a:t>multiple fractures</a:t>
                      </a:r>
                      <a:endParaRPr lang="en-US" sz="1700" dirty="0">
                        <a:latin typeface="Times New Roman" panose="02020603050405020304" pitchFamily="18" charset="0"/>
                        <a:cs typeface="Times New Roman" panose="02020603050405020304" pitchFamily="18" charset="0"/>
                      </a:endParaRPr>
                    </a:p>
                  </a:txBody>
                  <a:tcPr marL="35250" marR="35250" marT="17625" marB="17625" anchor="ctr"/>
                </a:tc>
                <a:extLst>
                  <a:ext uri="{0D108BD9-81ED-4DB2-BD59-A6C34878D82A}">
                    <a16:rowId xmlns:a16="http://schemas.microsoft.com/office/drawing/2014/main" val="323826241"/>
                  </a:ext>
                </a:extLst>
              </a:tr>
            </a:tbl>
          </a:graphicData>
        </a:graphic>
      </p:graphicFrame>
    </p:spTree>
    <p:extLst>
      <p:ext uri="{BB962C8B-B14F-4D97-AF65-F5344CB8AC3E}">
        <p14:creationId xmlns:p14="http://schemas.microsoft.com/office/powerpoint/2010/main" val="35819655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BCC5-EDAF-9ADF-8329-2BFF682ED9C5}"/>
              </a:ext>
            </a:extLst>
          </p:cNvPr>
          <p:cNvSpPr>
            <a:spLocks noGrp="1"/>
          </p:cNvSpPr>
          <p:nvPr>
            <p:ph type="title"/>
          </p:nvPr>
        </p:nvSpPr>
        <p:spPr>
          <a:xfrm>
            <a:off x="2137830" y="463684"/>
            <a:ext cx="7090145" cy="640173"/>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658099FF-1DAA-DC56-2253-074B0E638530}"/>
              </a:ext>
            </a:extLst>
          </p:cNvPr>
          <p:cNvSpPr>
            <a:spLocks noGrp="1"/>
          </p:cNvSpPr>
          <p:nvPr>
            <p:ph idx="1"/>
          </p:nvPr>
        </p:nvSpPr>
        <p:spPr>
          <a:xfrm>
            <a:off x="1100016" y="1575614"/>
            <a:ext cx="9991967" cy="3706772"/>
          </a:xfrm>
        </p:spPr>
        <p:txBody>
          <a:bodyPr>
            <a:normAutofit/>
          </a:bodyPr>
          <a:lstStyle/>
          <a:p>
            <a:pPr marL="0" indent="0" algn="just">
              <a:buNone/>
            </a:pPr>
            <a:r>
              <a:rPr lang="en-US" sz="1900" dirty="0">
                <a:latin typeface="Times New Roman" panose="02020603050405020304" pitchFamily="18" charset="0"/>
                <a:cs typeface="Times New Roman" panose="02020603050405020304" pitchFamily="18" charset="0"/>
              </a:rPr>
              <a:t>The proposed hybrid model, integrating YOLOv8 for precise fracture detection, EfficientNet-B0 for accurate fracture type classification, and Grad-CAM++ for visual explainability, provides a robust and intelligent solution for automated fracture analysis in medical X-rays. Unlike traditional single-task CNN models, this multi-task pipeline effectively handles multiple fractures, improves classification accuracy through region-based analysis, and offers clear, interpretable visualizations of decision-making regions. Its modular architecture allows easy adaptability to new data with minimal retraining, while transfer learning ensures strong generalization to medical imaging. With high accuracy, recall, specificity, and AUROC, combined with real-time inference speed and clinical interpretability, this model presents a scalable, reliable, and transparent tool for enhancing diagnostic workflows in radiology.</a:t>
            </a:r>
          </a:p>
        </p:txBody>
      </p:sp>
    </p:spTree>
    <p:extLst>
      <p:ext uri="{BB962C8B-B14F-4D97-AF65-F5344CB8AC3E}">
        <p14:creationId xmlns:p14="http://schemas.microsoft.com/office/powerpoint/2010/main" val="2692280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160A-A282-043A-FEC3-7E90A9AC6869}"/>
              </a:ext>
            </a:extLst>
          </p:cNvPr>
          <p:cNvSpPr>
            <a:spLocks noGrp="1"/>
          </p:cNvSpPr>
          <p:nvPr>
            <p:ph type="title"/>
          </p:nvPr>
        </p:nvSpPr>
        <p:spPr>
          <a:xfrm>
            <a:off x="2096054" y="445146"/>
            <a:ext cx="7349282" cy="822545"/>
          </a:xfrm>
        </p:spPr>
        <p:txBody>
          <a:bodyPr/>
          <a:lstStyle/>
          <a:p>
            <a:r>
              <a:rPr lang="en-US" dirty="0"/>
              <a:t>Future Work</a:t>
            </a:r>
          </a:p>
        </p:txBody>
      </p:sp>
      <p:sp>
        <p:nvSpPr>
          <p:cNvPr id="3" name="Content Placeholder 2">
            <a:extLst>
              <a:ext uri="{FF2B5EF4-FFF2-40B4-BE49-F238E27FC236}">
                <a16:creationId xmlns:a16="http://schemas.microsoft.com/office/drawing/2014/main" id="{528B9839-9641-F49C-F12C-C4B36CC5D373}"/>
              </a:ext>
            </a:extLst>
          </p:cNvPr>
          <p:cNvSpPr>
            <a:spLocks noGrp="1"/>
          </p:cNvSpPr>
          <p:nvPr>
            <p:ph idx="1"/>
          </p:nvPr>
        </p:nvSpPr>
        <p:spPr>
          <a:xfrm>
            <a:off x="1119307" y="1619735"/>
            <a:ext cx="10186001" cy="4616473"/>
          </a:xfrm>
        </p:spPr>
        <p:txBody>
          <a:bodyPr>
            <a:normAutofit lnSpcReduction="10000"/>
          </a:bodyPr>
          <a:lstStyle/>
          <a:p>
            <a:pPr marL="0" lvl="0" indent="0" algn="just">
              <a:buNone/>
            </a:pPr>
            <a:r>
              <a:rPr lang="en-US" b="1" dirty="0">
                <a:latin typeface="Times New Roman" panose="02020603050405020304" pitchFamily="18" charset="0"/>
                <a:cs typeface="Times New Roman" panose="02020603050405020304" pitchFamily="18" charset="0"/>
              </a:rPr>
              <a:t>Fracture Severity Classification</a:t>
            </a:r>
            <a:r>
              <a:rPr lang="en-US" dirty="0">
                <a:latin typeface="Times New Roman" panose="02020603050405020304" pitchFamily="18" charset="0"/>
                <a:cs typeface="Times New Roman" panose="02020603050405020304" pitchFamily="18" charset="0"/>
              </a:rPr>
              <a:t>: Extend the model to classify not just fracture presence but also the severity (e.g., mild, moderate, severe) for more actionable insights. </a:t>
            </a:r>
          </a:p>
          <a:p>
            <a:pPr marL="0" lvl="0" indent="0" algn="just">
              <a:buNone/>
            </a:pPr>
            <a:r>
              <a:rPr lang="en-US" b="1" dirty="0">
                <a:latin typeface="Times New Roman" panose="02020603050405020304" pitchFamily="18" charset="0"/>
                <a:cs typeface="Times New Roman" panose="02020603050405020304" pitchFamily="18" charset="0"/>
              </a:rPr>
              <a:t>Region-Specific Diagnosis</a:t>
            </a:r>
            <a:r>
              <a:rPr lang="en-US" dirty="0">
                <a:latin typeface="Times New Roman" panose="02020603050405020304" pitchFamily="18" charset="0"/>
                <a:cs typeface="Times New Roman" panose="02020603050405020304" pitchFamily="18" charset="0"/>
              </a:rPr>
              <a:t>: Train the model to detect and classify fractures in specific bone regions (e.g., humerus, radius, femur) to support targeted treatment. </a:t>
            </a:r>
          </a:p>
          <a:p>
            <a:pPr marL="0" lvl="0" indent="0" algn="just">
              <a:buNone/>
            </a:pPr>
            <a:r>
              <a:rPr lang="en-US" b="1" dirty="0">
                <a:latin typeface="Times New Roman" panose="02020603050405020304" pitchFamily="18" charset="0"/>
                <a:cs typeface="Times New Roman" panose="02020603050405020304" pitchFamily="18" charset="0"/>
              </a:rPr>
              <a:t>Incorporate Clinical Metadata</a:t>
            </a:r>
            <a:r>
              <a:rPr lang="en-US" dirty="0">
                <a:latin typeface="Times New Roman" panose="02020603050405020304" pitchFamily="18" charset="0"/>
                <a:cs typeface="Times New Roman" panose="02020603050405020304" pitchFamily="18" charset="0"/>
              </a:rPr>
              <a:t>: Combine patient metadata (e.g., age, gender, medical history) with image data using multi-modal deep learning for improved diagnostic accuracy.</a:t>
            </a:r>
          </a:p>
          <a:p>
            <a:pPr marL="0" indent="0" algn="just">
              <a:buNone/>
            </a:pPr>
            <a:r>
              <a:rPr lang="en-US" b="1" dirty="0">
                <a:latin typeface="Times New Roman" panose="02020603050405020304" pitchFamily="18" charset="0"/>
                <a:cs typeface="Times New Roman" panose="02020603050405020304" pitchFamily="18" charset="0"/>
              </a:rPr>
              <a:t>Temporal Fracture Analysis</a:t>
            </a:r>
            <a:r>
              <a:rPr lang="en-US" dirty="0">
                <a:latin typeface="Times New Roman" panose="02020603050405020304" pitchFamily="18" charset="0"/>
                <a:cs typeface="Times New Roman" panose="02020603050405020304" pitchFamily="18" charset="0"/>
              </a:rPr>
              <a:t>: Use sequential models like 3D CNNs or </a:t>
            </a:r>
            <a:r>
              <a:rPr lang="en-US" dirty="0" err="1">
                <a:latin typeface="Times New Roman" panose="02020603050405020304" pitchFamily="18" charset="0"/>
                <a:cs typeface="Times New Roman" panose="02020603050405020304" pitchFamily="18" charset="0"/>
              </a:rPr>
              <a:t>Spatio</a:t>
            </a:r>
            <a:r>
              <a:rPr lang="en-US" dirty="0">
                <a:latin typeface="Times New Roman" panose="02020603050405020304" pitchFamily="18" charset="0"/>
                <a:cs typeface="Times New Roman" panose="02020603050405020304" pitchFamily="18" charset="0"/>
              </a:rPr>
              <a:t>-Temporal Transformers to analyze fracture progression over time.</a:t>
            </a:r>
          </a:p>
          <a:p>
            <a:pPr marL="0" indent="0" algn="just">
              <a:buNone/>
            </a:pPr>
            <a:r>
              <a:rPr lang="en-US" b="1" dirty="0">
                <a:latin typeface="Times New Roman" panose="02020603050405020304" pitchFamily="18" charset="0"/>
                <a:cs typeface="Times New Roman" panose="02020603050405020304" pitchFamily="18" charset="0"/>
              </a:rPr>
              <a:t>Edge Deployment</a:t>
            </a:r>
            <a:r>
              <a:rPr lang="en-US" dirty="0">
                <a:latin typeface="Times New Roman" panose="02020603050405020304" pitchFamily="18" charset="0"/>
                <a:cs typeface="Times New Roman" panose="02020603050405020304" pitchFamily="18" charset="0"/>
              </a:rPr>
              <a:t>: Optimize the model for mobile or embedded systems using quantization and pruning to enable real-time fracture detection in remote clinics.</a:t>
            </a:r>
          </a:p>
          <a:p>
            <a:pPr marL="0" indent="0" algn="just">
              <a:buNone/>
            </a:pPr>
            <a:r>
              <a:rPr lang="en-US" b="1" dirty="0">
                <a:latin typeface="Times New Roman" panose="02020603050405020304" pitchFamily="18" charset="0"/>
                <a:cs typeface="Times New Roman" panose="02020603050405020304" pitchFamily="18" charset="0"/>
              </a:rPr>
              <a:t>Explainability &amp; Trust</a:t>
            </a:r>
            <a:r>
              <a:rPr lang="en-US" dirty="0">
                <a:latin typeface="Times New Roman" panose="02020603050405020304" pitchFamily="18" charset="0"/>
                <a:cs typeface="Times New Roman" panose="02020603050405020304" pitchFamily="18" charset="0"/>
              </a:rPr>
              <a:t>: Integrate explainable AI techniques (e.g., Grad-CAM, SHAP) to help radiologists understand the model’s decision process.</a:t>
            </a:r>
          </a:p>
          <a:p>
            <a:pPr marL="0" indent="0" algn="just">
              <a:buNone/>
            </a:pPr>
            <a:r>
              <a:rPr lang="en-US" b="1" dirty="0">
                <a:latin typeface="Times New Roman" panose="02020603050405020304" pitchFamily="18" charset="0"/>
                <a:cs typeface="Times New Roman" panose="02020603050405020304" pitchFamily="18" charset="0"/>
              </a:rPr>
              <a:t>Larger Clinical Trials</a:t>
            </a:r>
            <a:r>
              <a:rPr lang="en-US" dirty="0">
                <a:latin typeface="Times New Roman" panose="02020603050405020304" pitchFamily="18" charset="0"/>
                <a:cs typeface="Times New Roman" panose="02020603050405020304" pitchFamily="18" charset="0"/>
              </a:rPr>
              <a:t>: Validate the model across multiple hospitals and diverse populations to ensure generalizability and clinical adoption.</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7875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7D6E41-2118-3C98-2C17-45F5E34FD621}"/>
              </a:ext>
            </a:extLst>
          </p:cNvPr>
          <p:cNvSpPr>
            <a:spLocks noGrp="1"/>
          </p:cNvSpPr>
          <p:nvPr>
            <p:ph type="title"/>
          </p:nvPr>
        </p:nvSpPr>
        <p:spPr>
          <a:xfrm>
            <a:off x="735846" y="2858251"/>
            <a:ext cx="4486656" cy="1141497"/>
          </a:xfrm>
        </p:spPr>
        <p:txBody>
          <a:bodyPr/>
          <a:lstStyle/>
          <a:p>
            <a:r>
              <a:rPr lang="en-US" dirty="0"/>
              <a:t>Case study</a:t>
            </a:r>
          </a:p>
        </p:txBody>
      </p:sp>
      <p:pic>
        <p:nvPicPr>
          <p:cNvPr id="2052" name="Picture 4" descr="Everything you should know about the Case studies">
            <a:extLst>
              <a:ext uri="{FF2B5EF4-FFF2-40B4-BE49-F238E27FC236}">
                <a16:creationId xmlns:a16="http://schemas.microsoft.com/office/drawing/2014/main" id="{96E9E5DD-F281-5F90-F358-077348152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500" y="1531781"/>
            <a:ext cx="5381699" cy="4036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673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49B690-E56E-8B87-5ABB-0E14EF3D8F40}"/>
              </a:ext>
            </a:extLst>
          </p:cNvPr>
          <p:cNvSpPr>
            <a:spLocks noGrp="1"/>
          </p:cNvSpPr>
          <p:nvPr>
            <p:ph type="title"/>
          </p:nvPr>
        </p:nvSpPr>
        <p:spPr>
          <a:xfrm>
            <a:off x="1513382" y="345259"/>
            <a:ext cx="9439753" cy="1031257"/>
          </a:xfrm>
        </p:spPr>
        <p:txBody>
          <a:bodyPr>
            <a:normAutofit/>
          </a:bodyPr>
          <a:lstStyle/>
          <a:p>
            <a:r>
              <a:rPr lang="en-US" sz="2000" b="1" dirty="0">
                <a:latin typeface="Times New Roman" panose="02020603050405020304" pitchFamily="18" charset="0"/>
                <a:cs typeface="Times New Roman" panose="02020603050405020304" pitchFamily="18" charset="0"/>
              </a:rPr>
              <a:t>MURA: Large Dataset for Abnormality Detection in Musculoskeletal Radiographs</a:t>
            </a:r>
            <a:endParaRPr lang="en-US" sz="2000" dirty="0">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D687D386-3218-74B5-2DF4-B2AE251E1CC6}"/>
              </a:ext>
            </a:extLst>
          </p:cNvPr>
          <p:cNvSpPr>
            <a:spLocks noGrp="1" noChangeArrowheads="1"/>
          </p:cNvSpPr>
          <p:nvPr>
            <p:ph idx="1"/>
          </p:nvPr>
        </p:nvSpPr>
        <p:spPr bwMode="auto">
          <a:xfrm>
            <a:off x="1316736" y="1768785"/>
            <a:ext cx="1001985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Dataset Composition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MURA is a large musculoskeletal radiograph dataset containing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40,561 images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14,863 studies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each labeled by radiologists as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normal or abnormal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spcBef>
                <a:spcPct val="0"/>
              </a:spcBef>
              <a:spcAft>
                <a:spcPct val="0"/>
              </a:spcAft>
              <a:buClrTx/>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spcBef>
                <a:spcPct val="0"/>
              </a:spcBef>
              <a:spcAft>
                <a:spcPct val="0"/>
              </a:spcAft>
              <a:buClr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Set and Evaluation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test set comprises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207 studies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labels collected from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six board-certified Stanford radiologists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majority vote of three radiologists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serves as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gold standard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evaluation.</a:t>
            </a:r>
          </a:p>
          <a:p>
            <a:pPr eaLnBrk="0" fontAlgn="base" hangingPunct="0">
              <a:spcBef>
                <a:spcPct val="0"/>
              </a:spcBef>
              <a:spcAft>
                <a:spcPct val="0"/>
              </a:spcAft>
              <a:buClrTx/>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spcBef>
                <a:spcPct val="0"/>
              </a:spcBef>
              <a:spcAft>
                <a:spcPct val="0"/>
              </a:spcAft>
              <a:buClr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Architecture and Performance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169-layer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DenseNet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model is trained as a baseline, achieving an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AUROC of 0.929</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0.815 sensitivity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0.887 specificity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spcBef>
                <a:spcPct val="0"/>
              </a:spcBef>
              <a:spcAft>
                <a:spcPct val="0"/>
              </a:spcAft>
              <a:buClrTx/>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spcBef>
                <a:spcPct val="0"/>
              </a:spcBef>
              <a:spcAft>
                <a:spcPct val="0"/>
              </a:spcAft>
              <a:buClr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Radiologist Comparison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Model performance, evaluated using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Cohen’s kappa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comparable to top radiologists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finger and wrist studies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but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inferior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elbow, forearm, hand, humerus, and shoulder studies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spcBef>
                <a:spcPct val="0"/>
              </a:spcBef>
              <a:spcAft>
                <a:spcPct val="0"/>
              </a:spcAft>
              <a:buClrTx/>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spcBef>
                <a:spcPct val="0"/>
              </a:spcBef>
              <a:spcAft>
                <a:spcPct val="0"/>
              </a:spcAft>
              <a:buClr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Research Contribution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dataset is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freely available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encourage further research in abnormality detection in musculoskeletal radiographs.</a:t>
            </a:r>
          </a:p>
        </p:txBody>
      </p:sp>
    </p:spTree>
    <p:extLst>
      <p:ext uri="{BB962C8B-B14F-4D97-AF65-F5344CB8AC3E}">
        <p14:creationId xmlns:p14="http://schemas.microsoft.com/office/powerpoint/2010/main" val="4173850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3031E-E9AD-C89E-CD36-055DE7AF7466}"/>
              </a:ext>
            </a:extLst>
          </p:cNvPr>
          <p:cNvPicPr>
            <a:picLocks noChangeAspect="1"/>
          </p:cNvPicPr>
          <p:nvPr/>
        </p:nvPicPr>
        <p:blipFill>
          <a:blip r:embed="rId2"/>
          <a:stretch>
            <a:fillRect/>
          </a:stretch>
        </p:blipFill>
        <p:spPr>
          <a:xfrm>
            <a:off x="2415820" y="838160"/>
            <a:ext cx="6554115" cy="2114845"/>
          </a:xfrm>
          <a:prstGeom prst="rect">
            <a:avLst/>
          </a:prstGeom>
        </p:spPr>
      </p:pic>
      <p:sp>
        <p:nvSpPr>
          <p:cNvPr id="9" name="Rectangle 2">
            <a:extLst>
              <a:ext uri="{FF2B5EF4-FFF2-40B4-BE49-F238E27FC236}">
                <a16:creationId xmlns:a16="http://schemas.microsoft.com/office/drawing/2014/main" id="{675869E5-13CE-A7FB-9F00-B6CA920714C1}"/>
              </a:ext>
            </a:extLst>
          </p:cNvPr>
          <p:cNvSpPr>
            <a:spLocks noChangeArrowheads="1"/>
          </p:cNvSpPr>
          <p:nvPr/>
        </p:nvSpPr>
        <p:spPr bwMode="auto">
          <a:xfrm rot="10800000" flipV="1">
            <a:off x="701007" y="3042775"/>
            <a:ext cx="1100921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 - Radiographic Study with Multiple Views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Each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study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(e.g., an elbow study) may contain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one or more X-ray images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called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views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(like View 1, View 2, etc.). These views are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 separately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the model.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169-layer Convolutional Neural Network (CNN)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Each view is passed individually through a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169-layer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DenseNet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CNN. The network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predicts the probability of abnormality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each image view.</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Arithmetic Mean of Probabilities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model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averages the abnormality probabilities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predicted for all views in a study. This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mean value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represents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 abnormality score for the entire study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 - Probability of Abnormality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final output is a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single probability score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indicating how likely the full study (across all views) is abnormal.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2">
            <a:extLst>
              <a:ext uri="{FF2B5EF4-FFF2-40B4-BE49-F238E27FC236}">
                <a16:creationId xmlns:a16="http://schemas.microsoft.com/office/drawing/2014/main" id="{F7522C85-9E2C-9E25-939E-530B0E4288F2}"/>
              </a:ext>
            </a:extLst>
          </p:cNvPr>
          <p:cNvSpPr>
            <a:spLocks noChangeArrowheads="1"/>
          </p:cNvSpPr>
          <p:nvPr/>
        </p:nvSpPr>
        <p:spPr bwMode="auto">
          <a:xfrm rot="10800000" flipV="1">
            <a:off x="591394" y="317502"/>
            <a:ext cx="110092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a:t>
            </a:r>
          </a:p>
        </p:txBody>
      </p:sp>
    </p:spTree>
    <p:extLst>
      <p:ext uri="{BB962C8B-B14F-4D97-AF65-F5344CB8AC3E}">
        <p14:creationId xmlns:p14="http://schemas.microsoft.com/office/powerpoint/2010/main" val="10297772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URA Dataset: Towards Radiologist-Level Abnormality Detection in  Musculoskeletal Radiographs">
            <a:extLst>
              <a:ext uri="{FF2B5EF4-FFF2-40B4-BE49-F238E27FC236}">
                <a16:creationId xmlns:a16="http://schemas.microsoft.com/office/drawing/2014/main" id="{37FBEECA-614E-8107-B84C-F6C0BAF77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831" y="855339"/>
            <a:ext cx="3543135" cy="31855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URA Dataset: Towards Radiologist-Level Abnormality Detection in  Musculoskeletal Radiographs">
            <a:extLst>
              <a:ext uri="{FF2B5EF4-FFF2-40B4-BE49-F238E27FC236}">
                <a16:creationId xmlns:a16="http://schemas.microsoft.com/office/drawing/2014/main" id="{EF426082-DA29-2ABA-AD26-D96B549C1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566" y="870728"/>
            <a:ext cx="6330939" cy="31855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84466469-B056-DF0D-F32F-5DDF93F367CC}"/>
              </a:ext>
            </a:extLst>
          </p:cNvPr>
          <p:cNvSpPr>
            <a:spLocks noChangeArrowheads="1"/>
          </p:cNvSpPr>
          <p:nvPr/>
        </p:nvSpPr>
        <p:spPr bwMode="auto">
          <a:xfrm>
            <a:off x="388536" y="4270436"/>
            <a:ext cx="1141492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Multi-view Analysis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model takes multiple X-ray views (e.g., elbow, hand) from a single study to predict the probability of abnormality more accurately.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Abnormality Localization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heatmap highlights regions (e.g., wrist) where the model focuses its attention, helping identify potential abnormalities like fractures.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Interpretability for Clinicians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Visualization through Grad-CAM helps radiologists understand the model's decision-making by showing which areas influenced the prediction.</a:t>
            </a:r>
          </a:p>
        </p:txBody>
      </p:sp>
      <p:sp>
        <p:nvSpPr>
          <p:cNvPr id="7" name="Rectangle 5">
            <a:extLst>
              <a:ext uri="{FF2B5EF4-FFF2-40B4-BE49-F238E27FC236}">
                <a16:creationId xmlns:a16="http://schemas.microsoft.com/office/drawing/2014/main" id="{1D7C3070-2693-9BA1-437D-316DDAC9458F}"/>
              </a:ext>
            </a:extLst>
          </p:cNvPr>
          <p:cNvSpPr>
            <a:spLocks noChangeArrowheads="1"/>
          </p:cNvSpPr>
          <p:nvPr/>
        </p:nvSpPr>
        <p:spPr bwMode="auto">
          <a:xfrm>
            <a:off x="388536" y="225637"/>
            <a:ext cx="1141492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1640712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60A4-C44C-C807-FC68-2EAC53F68952}"/>
              </a:ext>
            </a:extLst>
          </p:cNvPr>
          <p:cNvSpPr>
            <a:spLocks noGrp="1"/>
          </p:cNvSpPr>
          <p:nvPr>
            <p:ph type="title"/>
          </p:nvPr>
        </p:nvSpPr>
        <p:spPr>
          <a:xfrm>
            <a:off x="535858" y="286266"/>
            <a:ext cx="11120283" cy="1188720"/>
          </a:xfrm>
        </p:spPr>
        <p:txBody>
          <a:bodyPr>
            <a:noAutofit/>
          </a:bodyPr>
          <a:lstStyle/>
          <a:p>
            <a:r>
              <a:rPr lang="en-US" sz="2000" b="1" dirty="0">
                <a:latin typeface="Times New Roman" panose="02020603050405020304" pitchFamily="18" charset="0"/>
                <a:cs typeface="Times New Roman" panose="02020603050405020304" pitchFamily="18" charset="0"/>
              </a:rPr>
              <a:t>A novel approach towards the classification of Bone Fracture from Musculoskeletal Radiography images using Attention Based Transfer Learning</a:t>
            </a:r>
            <a:endParaRPr lang="en-US" sz="2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FACF6EC4-2594-5822-CEE4-7DDC69DAEAFA}"/>
              </a:ext>
            </a:extLst>
          </p:cNvPr>
          <p:cNvSpPr>
            <a:spLocks noGrp="1" noChangeArrowheads="1"/>
          </p:cNvSpPr>
          <p:nvPr>
            <p:ph idx="1"/>
          </p:nvPr>
        </p:nvSpPr>
        <p:spPr bwMode="auto">
          <a:xfrm>
            <a:off x="859037" y="1727283"/>
            <a:ext cx="1065090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CAD’s growing role in medical imaging: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Recent advances in computer vision and deep learning have made computer-aided diagnosis indispensable for tasks such as classification, segmentation, and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localisation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biological images, especially X-ray analysis for bone fractures.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FracAtlas dataset: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study uses the FracAtlas collection of 4,083 musculoskeletal radiographs as the benchmark for fracture classification experiments.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Attention-based transfer learning: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 attention module is added on top of standard transfer-learning backbones (e.g., InceptionV3, DenseNet121) to let the network concentrate on fracture-relevant regions in each X-ray.</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Rigorous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optimisation</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pipeline: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Careful hyperparameter tuning and training strategies raise the model’s performance to state-of-the-art levels (&gt; 90 % accuracy) on the fracture vs. non-fracture classification task.</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Implications and future work:</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Results underscore the effectiveness of combining transfer learning with attention for medical-image tasks and point toward further exploration of such hybrid approaches in X-ray processing and other imaging modalities.</a:t>
            </a:r>
          </a:p>
        </p:txBody>
      </p:sp>
    </p:spTree>
    <p:extLst>
      <p:ext uri="{BB962C8B-B14F-4D97-AF65-F5344CB8AC3E}">
        <p14:creationId xmlns:p14="http://schemas.microsoft.com/office/powerpoint/2010/main" val="7342486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Literature Review] A novel approach towards the classification of Bone  Fracture from Musculoskeletal Radiography images using Attention Based  Transfer Learning">
            <a:extLst>
              <a:ext uri="{FF2B5EF4-FFF2-40B4-BE49-F238E27FC236}">
                <a16:creationId xmlns:a16="http://schemas.microsoft.com/office/drawing/2014/main" id="{263C10E6-6712-97E8-0C62-F7360AB73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08" y="950452"/>
            <a:ext cx="9794505" cy="51000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DA8418B3-5FB4-C624-4D6F-B1436775A206}"/>
              </a:ext>
            </a:extLst>
          </p:cNvPr>
          <p:cNvSpPr>
            <a:spLocks noGrp="1" noChangeArrowheads="1"/>
          </p:cNvSpPr>
          <p:nvPr>
            <p:ph idx="1"/>
          </p:nvPr>
        </p:nvSpPr>
        <p:spPr bwMode="auto">
          <a:xfrm>
            <a:off x="454415" y="236521"/>
            <a:ext cx="10650904"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a:t>
            </a:r>
          </a:p>
        </p:txBody>
      </p:sp>
      <p:sp>
        <p:nvSpPr>
          <p:cNvPr id="5" name="Rectangle 1">
            <a:extLst>
              <a:ext uri="{FF2B5EF4-FFF2-40B4-BE49-F238E27FC236}">
                <a16:creationId xmlns:a16="http://schemas.microsoft.com/office/drawing/2014/main" id="{1CAF10B0-8692-C42D-2A33-C38C88F979E4}"/>
              </a:ext>
            </a:extLst>
          </p:cNvPr>
          <p:cNvSpPr txBox="1">
            <a:spLocks noChangeArrowheads="1"/>
          </p:cNvSpPr>
          <p:nvPr/>
        </p:nvSpPr>
        <p:spPr bwMode="auto">
          <a:xfrm>
            <a:off x="4097267" y="6175203"/>
            <a:ext cx="10650904"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eaLnBrk="0" fontAlgn="base" hangingPunct="0">
              <a:spcBef>
                <a:spcPct val="0"/>
              </a:spcBef>
              <a:spcAft>
                <a:spcPct val="0"/>
              </a:spcAft>
              <a:buClrTx/>
              <a:buFont typeface="Arial" panose="020B0604020202020204" pitchFamily="34" charset="0"/>
              <a:buNone/>
            </a:pPr>
            <a:r>
              <a:rPr lang="en-US" altLang="en-US" sz="2300" b="1" dirty="0">
                <a:solidFill>
                  <a:schemeClr val="tx1"/>
                </a:solidFill>
                <a:latin typeface="Times New Roman" panose="02020603050405020304" pitchFamily="18" charset="0"/>
                <a:cs typeface="Times New Roman" panose="02020603050405020304" pitchFamily="18" charset="0"/>
              </a:rPr>
              <a:t>InceptionV3 Architecture</a:t>
            </a:r>
          </a:p>
        </p:txBody>
      </p:sp>
    </p:spTree>
    <p:extLst>
      <p:ext uri="{BB962C8B-B14F-4D97-AF65-F5344CB8AC3E}">
        <p14:creationId xmlns:p14="http://schemas.microsoft.com/office/powerpoint/2010/main" val="4254105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F943B7-A7F6-0B00-8748-768CC54F633A}"/>
              </a:ext>
            </a:extLst>
          </p:cNvPr>
          <p:cNvSpPr>
            <a:spLocks noGrp="1"/>
          </p:cNvSpPr>
          <p:nvPr>
            <p:ph idx="1"/>
          </p:nvPr>
        </p:nvSpPr>
        <p:spPr>
          <a:xfrm>
            <a:off x="716968" y="838741"/>
            <a:ext cx="10717948" cy="5414575"/>
          </a:xfrm>
        </p:spPr>
        <p:txBody>
          <a:bodyPr>
            <a:noAutofit/>
          </a:bodyPr>
          <a:lstStyle/>
          <a:p>
            <a:pPr marL="0" indent="0" algn="just">
              <a:buNone/>
            </a:pPr>
            <a:r>
              <a:rPr lang="en-US" b="1" dirty="0">
                <a:latin typeface="Times New Roman" panose="02020603050405020304" pitchFamily="18" charset="0"/>
                <a:cs typeface="Times New Roman" panose="02020603050405020304" pitchFamily="18" charset="0"/>
              </a:rPr>
              <a:t>1. Input and Initial Convolution Layers:</a:t>
            </a:r>
          </a:p>
          <a:p>
            <a:pPr algn="just">
              <a:lnSpc>
                <a:spcPct val="150000"/>
              </a:lnSpc>
              <a:spcBef>
                <a:spcPts val="0"/>
              </a:spcBef>
            </a:pPr>
            <a:r>
              <a:rPr lang="en-US" dirty="0">
                <a:latin typeface="Times New Roman" panose="02020603050405020304" pitchFamily="18" charset="0"/>
                <a:cs typeface="Times New Roman" panose="02020603050405020304" pitchFamily="18" charset="0"/>
              </a:rPr>
              <a:t>The model starts with an </a:t>
            </a:r>
            <a:r>
              <a:rPr lang="en-US" b="1" dirty="0">
                <a:latin typeface="Times New Roman" panose="02020603050405020304" pitchFamily="18" charset="0"/>
                <a:cs typeface="Times New Roman" panose="02020603050405020304" pitchFamily="18" charset="0"/>
              </a:rPr>
              <a:t>input image</a:t>
            </a:r>
            <a:r>
              <a:rPr lang="en-US" dirty="0">
                <a:latin typeface="Times New Roman" panose="02020603050405020304" pitchFamily="18" charset="0"/>
                <a:cs typeface="Times New Roman" panose="02020603050405020304" pitchFamily="18" charset="0"/>
              </a:rPr>
              <a:t> (likely an X-ray).</a:t>
            </a:r>
          </a:p>
          <a:p>
            <a:pPr algn="just">
              <a:lnSpc>
                <a:spcPct val="150000"/>
              </a:lnSpc>
              <a:spcBef>
                <a:spcPts val="0"/>
              </a:spcBef>
            </a:pPr>
            <a:r>
              <a:rPr lang="en-US" dirty="0">
                <a:latin typeface="Times New Roman" panose="02020603050405020304" pitchFamily="18" charset="0"/>
                <a:cs typeface="Times New Roman" panose="02020603050405020304" pitchFamily="18" charset="0"/>
              </a:rPr>
              <a:t>A series of </a:t>
            </a:r>
            <a:r>
              <a:rPr lang="en-US" b="1" dirty="0">
                <a:latin typeface="Times New Roman" panose="02020603050405020304" pitchFamily="18" charset="0"/>
                <a:cs typeface="Times New Roman" panose="02020603050405020304" pitchFamily="18" charset="0"/>
              </a:rPr>
              <a:t>Convolution Layers (orange)</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Max Pooling Layers (blue)</a:t>
            </a:r>
            <a:r>
              <a:rPr lang="en-US" dirty="0">
                <a:latin typeface="Times New Roman" panose="02020603050405020304" pitchFamily="18" charset="0"/>
                <a:cs typeface="Times New Roman" panose="02020603050405020304" pitchFamily="18" charset="0"/>
              </a:rPr>
              <a:t> are used to extract basic image features like edges and textures.</a:t>
            </a:r>
          </a:p>
          <a:p>
            <a:pPr algn="just">
              <a:lnSpc>
                <a:spcPct val="150000"/>
              </a:lnSpc>
              <a:spcBef>
                <a:spcPts val="0"/>
              </a:spcBef>
            </a:pPr>
            <a:r>
              <a:rPr lang="en-US" dirty="0">
                <a:latin typeface="Times New Roman" panose="02020603050405020304" pitchFamily="18" charset="0"/>
                <a:cs typeface="Times New Roman" panose="02020603050405020304" pitchFamily="18" charset="0"/>
              </a:rPr>
              <a:t>These layers help reduce dimensionality and prepare the image for deeper analysis.</a:t>
            </a:r>
          </a:p>
          <a:p>
            <a:pPr marL="0" indent="0" algn="just">
              <a:buNone/>
            </a:pPr>
            <a:endParaRPr lang="en-US" dirty="0">
              <a:latin typeface="Times New Roman" panose="02020603050405020304" pitchFamily="18" charset="0"/>
              <a:cs typeface="Times New Roman" panose="02020603050405020304" pitchFamily="18" charset="0"/>
            </a:endParaRPr>
          </a:p>
          <a:p>
            <a:pPr marL="0" lvl="0" indent="0" algn="just" eaLnBrk="0" fontAlgn="base" hangingPunct="0">
              <a:spcBef>
                <a:spcPct val="0"/>
              </a:spcBef>
              <a:spcAft>
                <a:spcPct val="0"/>
              </a:spcAft>
              <a:buClrTx/>
              <a:buNone/>
            </a:pPr>
            <a:r>
              <a:rPr lang="en-US" altLang="en-US" b="1" dirty="0">
                <a:solidFill>
                  <a:schemeClr val="tx1"/>
                </a:solidFill>
                <a:latin typeface="Times New Roman" panose="02020603050405020304" pitchFamily="18" charset="0"/>
                <a:cs typeface="Times New Roman" panose="02020603050405020304" pitchFamily="18" charset="0"/>
              </a:rPr>
              <a:t>2. Inception Modules (Mixed0 to Mixed10):</a:t>
            </a:r>
          </a:p>
          <a:p>
            <a:pPr algn="just" eaLnBrk="0" fontAlgn="base" hangingPunct="0">
              <a:lnSpc>
                <a:spcPct val="150000"/>
              </a:lnSpc>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The architecture contains </a:t>
            </a:r>
            <a:r>
              <a:rPr lang="en-US" altLang="en-US" b="1" dirty="0">
                <a:solidFill>
                  <a:schemeClr val="tx1"/>
                </a:solidFill>
                <a:latin typeface="Times New Roman" panose="02020603050405020304" pitchFamily="18" charset="0"/>
                <a:cs typeface="Times New Roman" panose="02020603050405020304" pitchFamily="18" charset="0"/>
              </a:rPr>
              <a:t>Inception blocks</a:t>
            </a:r>
            <a:r>
              <a:rPr lang="en-US" altLang="en-US" dirty="0">
                <a:solidFill>
                  <a:schemeClr val="tx1"/>
                </a:solidFill>
                <a:latin typeface="Times New Roman" panose="02020603050405020304" pitchFamily="18" charset="0"/>
                <a:cs typeface="Times New Roman" panose="02020603050405020304" pitchFamily="18" charset="0"/>
              </a:rPr>
              <a:t> (Mixed0 to Mixed10), each combining parallel convolution paths (of different kernel sizes) to capture features at multiple scales.</a:t>
            </a:r>
          </a:p>
          <a:p>
            <a:pPr algn="just" eaLnBrk="0" fontAlgn="base" hangingPunct="0">
              <a:lnSpc>
                <a:spcPct val="150000"/>
              </a:lnSpc>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After convolution, the outputs are </a:t>
            </a:r>
            <a:r>
              <a:rPr lang="en-US" altLang="en-US" b="1" dirty="0">
                <a:solidFill>
                  <a:schemeClr val="tx1"/>
                </a:solidFill>
                <a:latin typeface="Times New Roman" panose="02020603050405020304" pitchFamily="18" charset="0"/>
                <a:cs typeface="Times New Roman" panose="02020603050405020304" pitchFamily="18" charset="0"/>
              </a:rPr>
              <a:t>concatenated (pink)</a:t>
            </a:r>
            <a:r>
              <a:rPr lang="en-US" altLang="en-US" dirty="0">
                <a:solidFill>
                  <a:schemeClr val="tx1"/>
                </a:solidFill>
                <a:latin typeface="Times New Roman" panose="02020603050405020304" pitchFamily="18" charset="0"/>
                <a:cs typeface="Times New Roman" panose="02020603050405020304" pitchFamily="18" charset="0"/>
              </a:rPr>
              <a:t> along the channel dimension.</a:t>
            </a:r>
          </a:p>
          <a:p>
            <a:pPr algn="just" eaLnBrk="0" fontAlgn="base" hangingPunct="0">
              <a:lnSpc>
                <a:spcPct val="150000"/>
              </a:lnSpc>
              <a:spcBef>
                <a:spcPct val="0"/>
              </a:spcBef>
              <a:spcAft>
                <a:spcPct val="0"/>
              </a:spcAft>
              <a:buClrTx/>
            </a:pPr>
            <a:r>
              <a:rPr lang="en-US" altLang="en-US" dirty="0">
                <a:solidFill>
                  <a:schemeClr val="tx1"/>
                </a:solidFill>
                <a:latin typeface="Times New Roman" panose="02020603050405020304" pitchFamily="18" charset="0"/>
                <a:cs typeface="Times New Roman" panose="02020603050405020304" pitchFamily="18" charset="0"/>
              </a:rPr>
              <a:t>Pooling operations (green for average pooling, blue for max pooling) further refine the feature maps inside some modules.</a:t>
            </a:r>
          </a:p>
          <a:p>
            <a:pPr marL="0" lvl="0" indent="0" algn="just" eaLnBrk="0" fontAlgn="base" hangingPunct="0">
              <a:spcBef>
                <a:spcPct val="0"/>
              </a:spcBef>
              <a:spcAft>
                <a:spcPct val="0"/>
              </a:spcAft>
              <a:buClr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043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970225-C729-4510-B4DC-4B21284C77BC}"/>
              </a:ext>
            </a:extLst>
          </p:cNvPr>
          <p:cNvSpPr>
            <a:spLocks noGrp="1"/>
          </p:cNvSpPr>
          <p:nvPr>
            <p:ph type="title"/>
          </p:nvPr>
        </p:nvSpPr>
        <p:spPr>
          <a:xfrm>
            <a:off x="814504" y="2653278"/>
            <a:ext cx="4486656" cy="1141497"/>
          </a:xfrm>
        </p:spPr>
        <p:txBody>
          <a:bodyPr/>
          <a:lstStyle/>
          <a:p>
            <a:r>
              <a:rPr lang="en-US" dirty="0"/>
              <a:t>Existing implementations</a:t>
            </a:r>
          </a:p>
        </p:txBody>
      </p:sp>
      <p:pic>
        <p:nvPicPr>
          <p:cNvPr id="9218" name="Picture 2">
            <a:extLst>
              <a:ext uri="{FF2B5EF4-FFF2-40B4-BE49-F238E27FC236}">
                <a16:creationId xmlns:a16="http://schemas.microsoft.com/office/drawing/2014/main" id="{BDB48AAC-A1D5-A1B1-4C3B-44F71C450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6730" y="1840183"/>
            <a:ext cx="5486941" cy="276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7578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4E32A40-88C3-24EF-48FB-2B872477FC3C}"/>
              </a:ext>
            </a:extLst>
          </p:cNvPr>
          <p:cNvSpPr>
            <a:spLocks noChangeArrowheads="1"/>
          </p:cNvSpPr>
          <p:nvPr/>
        </p:nvSpPr>
        <p:spPr bwMode="auto">
          <a:xfrm>
            <a:off x="550606" y="590419"/>
            <a:ext cx="11375923" cy="660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Feature Refinement with Pooling and Activation: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After each block,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activation layers (teal)</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introduce non-linearity, enabling the model to learn complex patterns.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Average and Max Pooling</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help reduce spatial dimensions while preserving important features.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stacking of these modules increases the receptive field and abstraction level.</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algn="just" defTabSz="914400" eaLnBrk="0" fontAlgn="base" hangingPunct="0">
              <a:spcBef>
                <a:spcPct val="0"/>
              </a:spcBef>
              <a:spcAft>
                <a:spcPct val="0"/>
              </a:spcAft>
            </a:pPr>
            <a:r>
              <a:rPr lang="en-US" altLang="en-US" b="1" dirty="0">
                <a:latin typeface="Times New Roman" panose="02020603050405020304" pitchFamily="18" charset="0"/>
                <a:cs typeface="Times New Roman" panose="02020603050405020304" pitchFamily="18" charset="0"/>
              </a:rPr>
              <a:t>4. Attention Mechanism (BAM):</a:t>
            </a:r>
          </a:p>
          <a:p>
            <a:pPr marL="285750" lvl="0" indent="-285750" algn="just"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a:t>
            </a:r>
            <a:r>
              <a:rPr lang="en-US" altLang="en-US" b="1" dirty="0">
                <a:latin typeface="Times New Roman" panose="02020603050405020304" pitchFamily="18" charset="0"/>
                <a:cs typeface="Times New Roman" panose="02020603050405020304" pitchFamily="18" charset="0"/>
              </a:rPr>
              <a:t>Bottleneck Attention Module (BAM)</a:t>
            </a:r>
            <a:r>
              <a:rPr lang="en-US" altLang="en-US" dirty="0">
                <a:latin typeface="Times New Roman" panose="02020603050405020304" pitchFamily="18" charset="0"/>
                <a:cs typeface="Times New Roman" panose="02020603050405020304" pitchFamily="18" charset="0"/>
              </a:rPr>
              <a:t>, although not shown in a specific block, is referenced in the legend (purple).</a:t>
            </a:r>
          </a:p>
          <a:p>
            <a:pPr marL="285750" lvl="0" indent="-285750" algn="just"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BAM likely helps the network </a:t>
            </a:r>
            <a:r>
              <a:rPr lang="en-US" altLang="en-US" b="1" dirty="0">
                <a:latin typeface="Times New Roman" panose="02020603050405020304" pitchFamily="18" charset="0"/>
                <a:cs typeface="Times New Roman" panose="02020603050405020304" pitchFamily="18" charset="0"/>
              </a:rPr>
              <a:t>focus on fracture-relevant regions</a:t>
            </a:r>
            <a:r>
              <a:rPr lang="en-US" altLang="en-US" dirty="0">
                <a:latin typeface="Times New Roman" panose="02020603050405020304" pitchFamily="18" charset="0"/>
                <a:cs typeface="Times New Roman" panose="02020603050405020304" pitchFamily="18" charset="0"/>
              </a:rPr>
              <a:t> by re-weighting feature maps based on spatial and channel-wise attention.</a:t>
            </a:r>
          </a:p>
          <a:p>
            <a:pPr lvl="0" algn="just" defTabSz="914400" eaLnBrk="0" fontAlgn="base" hangingPunct="0">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lvl="0" algn="just" defTabSz="914400" eaLnBrk="0" fontAlgn="base" hangingPunct="0">
              <a:spcBef>
                <a:spcPct val="0"/>
              </a:spcBef>
              <a:spcAft>
                <a:spcPct val="0"/>
              </a:spcAft>
            </a:pPr>
            <a:r>
              <a:rPr lang="en-US" altLang="en-US" b="1" dirty="0">
                <a:latin typeface="Times New Roman" panose="02020603050405020304" pitchFamily="18" charset="0"/>
                <a:cs typeface="Times New Roman" panose="02020603050405020304" pitchFamily="18" charset="0"/>
              </a:rPr>
              <a:t>5. Classification Block and Output:</a:t>
            </a:r>
          </a:p>
          <a:p>
            <a:pPr marL="285750" lvl="0" indent="-285750" algn="just"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Final layers include </a:t>
            </a:r>
            <a:r>
              <a:rPr lang="en-US" altLang="en-US" b="1" dirty="0">
                <a:latin typeface="Times New Roman" panose="02020603050405020304" pitchFamily="18" charset="0"/>
                <a:cs typeface="Times New Roman" panose="02020603050405020304" pitchFamily="18" charset="0"/>
              </a:rPr>
              <a:t>Global Average Pooling (red)</a:t>
            </a:r>
            <a:r>
              <a:rPr lang="en-US" altLang="en-US" dirty="0">
                <a:latin typeface="Times New Roman" panose="02020603050405020304" pitchFamily="18" charset="0"/>
                <a:cs typeface="Times New Roman" panose="02020603050405020304" pitchFamily="18" charset="0"/>
              </a:rPr>
              <a:t> and </a:t>
            </a:r>
            <a:r>
              <a:rPr lang="en-US" altLang="en-US" b="1" dirty="0">
                <a:latin typeface="Times New Roman" panose="02020603050405020304" pitchFamily="18" charset="0"/>
                <a:cs typeface="Times New Roman" panose="02020603050405020304" pitchFamily="18" charset="0"/>
              </a:rPr>
              <a:t>activation functions</a:t>
            </a:r>
            <a:r>
              <a:rPr lang="en-US" altLang="en-US" dirty="0">
                <a:latin typeface="Times New Roman" panose="02020603050405020304" pitchFamily="18" charset="0"/>
                <a:cs typeface="Times New Roman" panose="02020603050405020304" pitchFamily="18" charset="0"/>
              </a:rPr>
              <a:t>, followed by a </a:t>
            </a:r>
            <a:r>
              <a:rPr lang="en-US" altLang="en-US" b="1" dirty="0">
                <a:latin typeface="Times New Roman" panose="02020603050405020304" pitchFamily="18" charset="0"/>
                <a:cs typeface="Times New Roman" panose="02020603050405020304" pitchFamily="18" charset="0"/>
              </a:rPr>
              <a:t>classification block</a:t>
            </a:r>
            <a:r>
              <a:rPr lang="en-US" altLang="en-US" dirty="0">
                <a:latin typeface="Times New Roman" panose="02020603050405020304" pitchFamily="18" charset="0"/>
                <a:cs typeface="Times New Roman" panose="02020603050405020304" pitchFamily="18" charset="0"/>
              </a:rPr>
              <a:t>.</a:t>
            </a:r>
          </a:p>
          <a:p>
            <a:pPr marL="285750" lvl="0" indent="-285750" algn="just"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This block combines all the learned features and outputs the final classification — e.g., </a:t>
            </a:r>
            <a:r>
              <a:rPr lang="en-US" altLang="en-US" b="1" dirty="0">
                <a:latin typeface="Times New Roman" panose="02020603050405020304" pitchFamily="18" charset="0"/>
                <a:cs typeface="Times New Roman" panose="02020603050405020304" pitchFamily="18" charset="0"/>
              </a:rPr>
              <a:t>fractured vs non-fractured</a:t>
            </a:r>
            <a:r>
              <a:rPr lang="en-US" altLang="en-US" dirty="0">
                <a:latin typeface="Times New Roman" panose="02020603050405020304" pitchFamily="18" charset="0"/>
                <a:cs typeface="Times New Roman" panose="02020603050405020304" pitchFamily="18" charset="0"/>
              </a:rPr>
              <a:t>, or </a:t>
            </a:r>
            <a:r>
              <a:rPr lang="en-US" altLang="en-US" b="1" dirty="0">
                <a:latin typeface="Times New Roman" panose="02020603050405020304" pitchFamily="18" charset="0"/>
                <a:cs typeface="Times New Roman" panose="02020603050405020304" pitchFamily="18" charset="0"/>
              </a:rPr>
              <a:t>fracture type categories</a:t>
            </a:r>
            <a:r>
              <a:rPr lang="en-US" altLang="en-US" dirty="0">
                <a:latin typeface="Times New Roman" panose="02020603050405020304" pitchFamily="18" charset="0"/>
                <a:cs typeface="Times New Roman" panose="02020603050405020304" pitchFamily="18" charset="0"/>
              </a:rPr>
              <a:t>.</a:t>
            </a:r>
          </a:p>
          <a:p>
            <a:pPr lvl="0" algn="just" defTabSz="914400" eaLnBrk="0" fontAlgn="base" hangingPunct="0">
              <a:lnSpc>
                <a:spcPct val="150000"/>
              </a:lnSpc>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9697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racture detection in pediatric wrist trauma X-ray images using YOLOv8  algorithm | Scientific Reports">
            <a:extLst>
              <a:ext uri="{FF2B5EF4-FFF2-40B4-BE49-F238E27FC236}">
                <a16:creationId xmlns:a16="http://schemas.microsoft.com/office/drawing/2014/main" id="{B66AAECB-A915-BC56-FF73-1CA2D826E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536" y="799923"/>
            <a:ext cx="9163666" cy="55898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5A65B5BD-4791-0C35-45EC-D02BBA963A2A}"/>
              </a:ext>
            </a:extLst>
          </p:cNvPr>
          <p:cNvSpPr>
            <a:spLocks noGrp="1" noChangeArrowheads="1"/>
          </p:cNvSpPr>
          <p:nvPr>
            <p:ph idx="1"/>
          </p:nvPr>
        </p:nvSpPr>
        <p:spPr bwMode="auto">
          <a:xfrm>
            <a:off x="356092" y="175572"/>
            <a:ext cx="10650904"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3808037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B0EBCDF-7F81-F4B5-500E-A7F3A05B1A18}"/>
              </a:ext>
            </a:extLst>
          </p:cNvPr>
          <p:cNvSpPr>
            <a:spLocks noGrp="1" noChangeArrowheads="1"/>
          </p:cNvSpPr>
          <p:nvPr>
            <p:ph idx="1"/>
          </p:nvPr>
        </p:nvSpPr>
        <p:spPr bwMode="auto">
          <a:xfrm>
            <a:off x="1100426" y="726922"/>
            <a:ext cx="9252941" cy="326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buClrTx/>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app provides a simple GUI with options to open, predict, save, clear, and quit.</a:t>
            </a:r>
          </a:p>
          <a:p>
            <a:pPr algn="just" eaLnBrk="0" fontAlgn="base" hangingPunct="0">
              <a:lnSpc>
                <a:spcPct val="150000"/>
              </a:lnSpc>
              <a:spcBef>
                <a:spcPct val="0"/>
              </a:spcBef>
              <a:spcAft>
                <a:spcPct val="0"/>
              </a:spcAft>
              <a:buClrTx/>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uses YOLOv8 to detect fractures, metal implants, and text in wrist X-rays.</a:t>
            </a:r>
          </a:p>
          <a:p>
            <a:pPr algn="just" eaLnBrk="0" fontAlgn="base" hangingPunct="0">
              <a:lnSpc>
                <a:spcPct val="150000"/>
              </a:lnSpc>
              <a:spcBef>
                <a:spcPct val="0"/>
              </a:spcBef>
              <a:spcAft>
                <a:spcPct val="0"/>
              </a:spcAft>
              <a:buClrTx/>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Each detection is labeled with the class name and confidence score (e.g., fracture 0.71).</a:t>
            </a:r>
          </a:p>
          <a:p>
            <a:pPr algn="just" eaLnBrk="0" fontAlgn="base" hangingPunct="0">
              <a:lnSpc>
                <a:spcPct val="150000"/>
              </a:lnSpc>
              <a:spcBef>
                <a:spcPct val="0"/>
              </a:spcBef>
              <a:spcAft>
                <a:spcPct val="0"/>
              </a:spcAft>
              <a:buClrTx/>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model shows high accuracy with clear bounding boxes around detected regions.</a:t>
            </a:r>
          </a:p>
          <a:p>
            <a:pPr algn="just" eaLnBrk="0" fontAlgn="base" hangingPunct="0">
              <a:lnSpc>
                <a:spcPct val="150000"/>
              </a:lnSpc>
              <a:spcBef>
                <a:spcPct val="0"/>
              </a:spcBef>
              <a:spcAft>
                <a:spcPct val="0"/>
              </a:spcAft>
              <a:buClrTx/>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supports both left and right wrist X-ray images in different orientations.</a:t>
            </a:r>
          </a:p>
          <a:p>
            <a:pPr algn="just" eaLnBrk="0" fontAlgn="base" hangingPunct="0">
              <a:lnSpc>
                <a:spcPct val="150000"/>
              </a:lnSpc>
              <a:spcBef>
                <a:spcPct val="0"/>
              </a:spcBef>
              <a:spcAft>
                <a:spcPct val="0"/>
              </a:spcAft>
              <a:buClrTx/>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Predictions are displayed instantly on the image with an option to save the results.</a:t>
            </a:r>
          </a:p>
        </p:txBody>
      </p:sp>
    </p:spTree>
    <p:extLst>
      <p:ext uri="{BB962C8B-B14F-4D97-AF65-F5344CB8AC3E}">
        <p14:creationId xmlns:p14="http://schemas.microsoft.com/office/powerpoint/2010/main" val="1851099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A4CCF-F358-49A5-2B9E-7AB95D748B65}"/>
              </a:ext>
            </a:extLst>
          </p:cNvPr>
          <p:cNvSpPr>
            <a:spLocks noGrp="1"/>
          </p:cNvSpPr>
          <p:nvPr>
            <p:ph type="title"/>
          </p:nvPr>
        </p:nvSpPr>
        <p:spPr>
          <a:xfrm>
            <a:off x="2142645" y="374757"/>
            <a:ext cx="7729728" cy="1188720"/>
          </a:xfrm>
        </p:spPr>
        <p:txBody>
          <a:bodyPr>
            <a:normAutofit/>
          </a:bodyPr>
          <a:lstStyle/>
          <a:p>
            <a:r>
              <a:rPr lang="en-US" sz="2300" dirty="0">
                <a:latin typeface="Times New Roman" panose="02020603050405020304" pitchFamily="18" charset="0"/>
                <a:cs typeface="Times New Roman" panose="02020603050405020304" pitchFamily="18" charset="0"/>
              </a:rPr>
              <a:t>Detection of bone fracture based on machine learning techniques</a:t>
            </a:r>
          </a:p>
        </p:txBody>
      </p:sp>
      <p:sp>
        <p:nvSpPr>
          <p:cNvPr id="4" name="Rectangle 1">
            <a:extLst>
              <a:ext uri="{FF2B5EF4-FFF2-40B4-BE49-F238E27FC236}">
                <a16:creationId xmlns:a16="http://schemas.microsoft.com/office/drawing/2014/main" id="{D910FCC6-151B-576B-A771-73F7E9165037}"/>
              </a:ext>
            </a:extLst>
          </p:cNvPr>
          <p:cNvSpPr>
            <a:spLocks noGrp="1" noChangeArrowheads="1"/>
          </p:cNvSpPr>
          <p:nvPr>
            <p:ph idx="1"/>
          </p:nvPr>
        </p:nvSpPr>
        <p:spPr bwMode="auto">
          <a:xfrm>
            <a:off x="1425067" y="2038427"/>
            <a:ext cx="957722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Computers enhance various sectors including banking, education, communication, and medicine.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Traditional X-ray scanners often produce unclear images, risking misdiagnosis of bone fractures.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uses pre-processing, edge detection, feature extraction, and machine learning for accurate diagnosis.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is applied in many fields, with this system focused on bone fracture detection using 270 X-ray images.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Among several algorithms tested, SVM achieved the highest accuracy (0.92), outperforming other models like Naïve Bayes and Random Forest.</a:t>
            </a:r>
          </a:p>
        </p:txBody>
      </p:sp>
    </p:spTree>
    <p:extLst>
      <p:ext uri="{BB962C8B-B14F-4D97-AF65-F5344CB8AC3E}">
        <p14:creationId xmlns:p14="http://schemas.microsoft.com/office/powerpoint/2010/main" val="30024612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7461438A-7B7F-18A8-8E72-E39CEB262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957" y="752167"/>
            <a:ext cx="7443017" cy="39114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8ADFDE31-6FD5-CD7A-D665-280B693AF707}"/>
              </a:ext>
            </a:extLst>
          </p:cNvPr>
          <p:cNvSpPr>
            <a:spLocks noGrp="1" noChangeArrowheads="1"/>
          </p:cNvSpPr>
          <p:nvPr>
            <p:ph idx="1"/>
          </p:nvPr>
        </p:nvSpPr>
        <p:spPr bwMode="auto">
          <a:xfrm>
            <a:off x="533073" y="305892"/>
            <a:ext cx="10650904"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a:t>
            </a:r>
          </a:p>
        </p:txBody>
      </p:sp>
      <p:sp>
        <p:nvSpPr>
          <p:cNvPr id="5" name="Rectangle 5">
            <a:extLst>
              <a:ext uri="{FF2B5EF4-FFF2-40B4-BE49-F238E27FC236}">
                <a16:creationId xmlns:a16="http://schemas.microsoft.com/office/drawing/2014/main" id="{AEF3C95F-10DB-31EB-5CC9-39CC977C012D}"/>
              </a:ext>
            </a:extLst>
          </p:cNvPr>
          <p:cNvSpPr>
            <a:spLocks noChangeArrowheads="1"/>
          </p:cNvSpPr>
          <p:nvPr/>
        </p:nvSpPr>
        <p:spPr bwMode="auto">
          <a:xfrm>
            <a:off x="533073" y="4894374"/>
            <a:ext cx="1137592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Start with an X-ray image.</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Remove noise and enhance contrast in the image.</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Edge Detection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Apply the Canny edge detection algorithm.</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Extraction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GLCM (Gray Level Co-occurrence Matrix) to extract texture features.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Classification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Classify the features using ML models like SVM, Decision Tree, Naive Bayes, Random Forest, or Nearest Neighbor.</a:t>
            </a:r>
          </a:p>
        </p:txBody>
      </p:sp>
    </p:spTree>
    <p:extLst>
      <p:ext uri="{BB962C8B-B14F-4D97-AF65-F5344CB8AC3E}">
        <p14:creationId xmlns:p14="http://schemas.microsoft.com/office/powerpoint/2010/main" val="1470888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4F7CCC49-12B7-57D2-169B-143F25835EE1}"/>
              </a:ext>
            </a:extLst>
          </p:cNvPr>
          <p:cNvGraphicFramePr>
            <a:graphicFrameLocks noGrp="1"/>
          </p:cNvGraphicFramePr>
          <p:nvPr>
            <p:ph idx="1"/>
            <p:extLst>
              <p:ext uri="{D42A27DB-BD31-4B8C-83A1-F6EECF244321}">
                <p14:modId xmlns:p14="http://schemas.microsoft.com/office/powerpoint/2010/main" val="3562975373"/>
              </p:ext>
            </p:extLst>
          </p:nvPr>
        </p:nvGraphicFramePr>
        <p:xfrm>
          <a:off x="546845" y="1198016"/>
          <a:ext cx="6925668" cy="4077009"/>
        </p:xfrm>
        <a:graphic>
          <a:graphicData uri="http://schemas.openxmlformats.org/drawingml/2006/table">
            <a:tbl>
              <a:tblPr>
                <a:tableStyleId>{073A0DAA-6AF3-43AB-8588-CEC1D06C72B9}</a:tableStyleId>
              </a:tblPr>
              <a:tblGrid>
                <a:gridCol w="1731417">
                  <a:extLst>
                    <a:ext uri="{9D8B030D-6E8A-4147-A177-3AD203B41FA5}">
                      <a16:colId xmlns:a16="http://schemas.microsoft.com/office/drawing/2014/main" val="2549082739"/>
                    </a:ext>
                  </a:extLst>
                </a:gridCol>
                <a:gridCol w="1731417">
                  <a:extLst>
                    <a:ext uri="{9D8B030D-6E8A-4147-A177-3AD203B41FA5}">
                      <a16:colId xmlns:a16="http://schemas.microsoft.com/office/drawing/2014/main" val="3026973999"/>
                    </a:ext>
                  </a:extLst>
                </a:gridCol>
                <a:gridCol w="1731417">
                  <a:extLst>
                    <a:ext uri="{9D8B030D-6E8A-4147-A177-3AD203B41FA5}">
                      <a16:colId xmlns:a16="http://schemas.microsoft.com/office/drawing/2014/main" val="2454870344"/>
                    </a:ext>
                  </a:extLst>
                </a:gridCol>
                <a:gridCol w="1731417">
                  <a:extLst>
                    <a:ext uri="{9D8B030D-6E8A-4147-A177-3AD203B41FA5}">
                      <a16:colId xmlns:a16="http://schemas.microsoft.com/office/drawing/2014/main" val="3046572439"/>
                    </a:ext>
                  </a:extLst>
                </a:gridCol>
              </a:tblGrid>
              <a:tr h="734063">
                <a:tc>
                  <a:txBody>
                    <a:bodyPr/>
                    <a:lstStyle/>
                    <a:p>
                      <a:r>
                        <a:rPr lang="en-US" sz="2000" b="1" dirty="0">
                          <a:effectLst/>
                          <a:latin typeface="Times New Roman" panose="02020603050405020304" pitchFamily="18" charset="0"/>
                          <a:cs typeface="Times New Roman" panose="02020603050405020304" pitchFamily="18" charset="0"/>
                        </a:rPr>
                        <a:t>ML Algorithm</a:t>
                      </a:r>
                    </a:p>
                  </a:txBody>
                  <a:tcPr marL="36928" marR="36928" marT="36928" marB="3692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000" b="1" dirty="0">
                          <a:effectLst/>
                          <a:latin typeface="Times New Roman" panose="02020603050405020304" pitchFamily="18" charset="0"/>
                          <a:cs typeface="Times New Roman" panose="02020603050405020304" pitchFamily="18" charset="0"/>
                        </a:rPr>
                        <a:t>Precision</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000" b="1">
                          <a:effectLst/>
                          <a:latin typeface="Times New Roman" panose="02020603050405020304" pitchFamily="18" charset="0"/>
                          <a:cs typeface="Times New Roman" panose="02020603050405020304" pitchFamily="18" charset="0"/>
                        </a:rPr>
                        <a:t>Recall</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000" b="1">
                          <a:effectLst/>
                          <a:latin typeface="Times New Roman" panose="02020603050405020304" pitchFamily="18" charset="0"/>
                          <a:cs typeface="Times New Roman" panose="02020603050405020304" pitchFamily="18" charset="0"/>
                        </a:rPr>
                        <a:t>Accuracy</a:t>
                      </a:r>
                    </a:p>
                  </a:txBody>
                  <a:tcPr marL="36928" marR="36928" marT="36928" marB="3692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891850"/>
                  </a:ext>
                </a:extLst>
              </a:tr>
              <a:tr h="734063">
                <a:tc>
                  <a:txBody>
                    <a:bodyPr/>
                    <a:lstStyle/>
                    <a:p>
                      <a:pPr algn="l"/>
                      <a:r>
                        <a:rPr lang="en-US" sz="2000">
                          <a:effectLst/>
                          <a:latin typeface="Times New Roman" panose="02020603050405020304" pitchFamily="18" charset="0"/>
                          <a:cs typeface="Times New Roman" panose="02020603050405020304" pitchFamily="18" charset="0"/>
                        </a:rPr>
                        <a:t>Naïve Bayes</a:t>
                      </a:r>
                    </a:p>
                  </a:txBody>
                  <a:tcPr marL="36928" marR="36928" marT="36928" marB="369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0.882353</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0.652174</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0.642857</a:t>
                      </a:r>
                    </a:p>
                  </a:txBody>
                  <a:tcPr marL="36928" marR="36928" marT="36928" marB="369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3623993"/>
                  </a:ext>
                </a:extLst>
              </a:tr>
              <a:tr h="734063">
                <a:tc>
                  <a:txBody>
                    <a:bodyPr/>
                    <a:lstStyle/>
                    <a:p>
                      <a:pPr algn="l"/>
                      <a:r>
                        <a:rPr lang="en-US" sz="2000">
                          <a:effectLst/>
                          <a:latin typeface="Times New Roman" panose="02020603050405020304" pitchFamily="18" charset="0"/>
                          <a:cs typeface="Times New Roman" panose="02020603050405020304" pitchFamily="18" charset="0"/>
                        </a:rPr>
                        <a:t>Decision Tree</a:t>
                      </a:r>
                    </a:p>
                  </a:txBody>
                  <a:tcPr marL="36928" marR="36928" marT="36928" marB="369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0.906977</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0.847826</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0.803571</a:t>
                      </a:r>
                    </a:p>
                  </a:txBody>
                  <a:tcPr marL="36928" marR="36928" marT="36928" marB="369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0808244"/>
                  </a:ext>
                </a:extLst>
              </a:tr>
              <a:tr h="734063">
                <a:tc>
                  <a:txBody>
                    <a:bodyPr/>
                    <a:lstStyle/>
                    <a:p>
                      <a:pPr algn="l"/>
                      <a:r>
                        <a:rPr lang="en-US" sz="2000">
                          <a:effectLst/>
                          <a:latin typeface="Times New Roman" panose="02020603050405020304" pitchFamily="18" charset="0"/>
                          <a:cs typeface="Times New Roman" panose="02020603050405020304" pitchFamily="18" charset="0"/>
                        </a:rPr>
                        <a:t>Nearest Neighbors</a:t>
                      </a:r>
                    </a:p>
                  </a:txBody>
                  <a:tcPr marL="36928" marR="36928" marT="36928" marB="369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0.836364</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1</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0.839286</a:t>
                      </a:r>
                    </a:p>
                  </a:txBody>
                  <a:tcPr marL="36928" marR="36928" marT="36928" marB="369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2829214"/>
                  </a:ext>
                </a:extLst>
              </a:tr>
              <a:tr h="734063">
                <a:tc>
                  <a:txBody>
                    <a:bodyPr/>
                    <a:lstStyle/>
                    <a:p>
                      <a:pPr algn="l"/>
                      <a:r>
                        <a:rPr lang="en-US" sz="2000">
                          <a:effectLst/>
                          <a:latin typeface="Times New Roman" panose="02020603050405020304" pitchFamily="18" charset="0"/>
                          <a:cs typeface="Times New Roman" panose="02020603050405020304" pitchFamily="18" charset="0"/>
                        </a:rPr>
                        <a:t>Random Forest</a:t>
                      </a:r>
                    </a:p>
                  </a:txBody>
                  <a:tcPr marL="36928" marR="36928" marT="36928" marB="369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0.88</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0.956522</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a:effectLst/>
                          <a:latin typeface="Times New Roman" panose="02020603050405020304" pitchFamily="18" charset="0"/>
                          <a:cs typeface="Times New Roman" panose="02020603050405020304" pitchFamily="18" charset="0"/>
                        </a:rPr>
                        <a:t>0.857143</a:t>
                      </a:r>
                    </a:p>
                  </a:txBody>
                  <a:tcPr marL="36928" marR="36928" marT="36928" marB="369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1082704"/>
                  </a:ext>
                </a:extLst>
              </a:tr>
              <a:tr h="406694">
                <a:tc>
                  <a:txBody>
                    <a:bodyPr/>
                    <a:lstStyle/>
                    <a:p>
                      <a:pPr algn="l"/>
                      <a:r>
                        <a:rPr lang="en-US" sz="2000">
                          <a:effectLst/>
                          <a:latin typeface="Times New Roman" panose="02020603050405020304" pitchFamily="18" charset="0"/>
                          <a:cs typeface="Times New Roman" panose="02020603050405020304" pitchFamily="18" charset="0"/>
                        </a:rPr>
                        <a:t>SVM</a:t>
                      </a:r>
                    </a:p>
                  </a:txBody>
                  <a:tcPr marL="36928" marR="36928" marT="36928" marB="369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2000">
                          <a:effectLst/>
                          <a:latin typeface="Times New Roman" panose="02020603050405020304" pitchFamily="18" charset="0"/>
                          <a:cs typeface="Times New Roman" panose="02020603050405020304" pitchFamily="18" charset="0"/>
                        </a:rPr>
                        <a:t>0.9375</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2000">
                          <a:effectLst/>
                          <a:latin typeface="Times New Roman" panose="02020603050405020304" pitchFamily="18" charset="0"/>
                          <a:cs typeface="Times New Roman" panose="02020603050405020304" pitchFamily="18" charset="0"/>
                        </a:rPr>
                        <a:t>0.978261</a:t>
                      </a:r>
                    </a:p>
                  </a:txBody>
                  <a:tcPr marL="36928" marR="36928" marT="36928" marB="369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en-US" sz="2000" dirty="0">
                          <a:effectLst/>
                          <a:latin typeface="Times New Roman" panose="02020603050405020304" pitchFamily="18" charset="0"/>
                          <a:cs typeface="Times New Roman" panose="02020603050405020304" pitchFamily="18" charset="0"/>
                        </a:rPr>
                        <a:t>0.928571</a:t>
                      </a:r>
                    </a:p>
                  </a:txBody>
                  <a:tcPr marL="36928" marR="36928" marT="36928" marB="369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93209273"/>
                  </a:ext>
                </a:extLst>
              </a:tr>
            </a:tbl>
          </a:graphicData>
        </a:graphic>
      </p:graphicFrame>
      <p:sp>
        <p:nvSpPr>
          <p:cNvPr id="8" name="Rectangle 2">
            <a:extLst>
              <a:ext uri="{FF2B5EF4-FFF2-40B4-BE49-F238E27FC236}">
                <a16:creationId xmlns:a16="http://schemas.microsoft.com/office/drawing/2014/main" id="{8B4B6170-1AA8-08D9-507C-70FCCE0C2A49}"/>
              </a:ext>
            </a:extLst>
          </p:cNvPr>
          <p:cNvSpPr>
            <a:spLocks noChangeArrowheads="1"/>
          </p:cNvSpPr>
          <p:nvPr/>
        </p:nvSpPr>
        <p:spPr bwMode="auto">
          <a:xfrm>
            <a:off x="2051152" y="5531549"/>
            <a:ext cx="415235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F1F1F"/>
                </a:solidFill>
                <a:effectLst/>
                <a:latin typeface="Times New Roman" panose="02020603050405020304" pitchFamily="18" charset="0"/>
                <a:cs typeface="Times New Roman" panose="02020603050405020304" pitchFamily="18" charset="0"/>
              </a:rPr>
              <a:t>Applied Machine learning Algorithms.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7FC2B557-DABA-9A66-E69F-2196F063A5CC}"/>
              </a:ext>
            </a:extLst>
          </p:cNvPr>
          <p:cNvSpPr>
            <a:spLocks noChangeArrowheads="1"/>
          </p:cNvSpPr>
          <p:nvPr/>
        </p:nvSpPr>
        <p:spPr bwMode="auto">
          <a:xfrm>
            <a:off x="886030" y="515540"/>
            <a:ext cx="106150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Results</a:t>
            </a:r>
          </a:p>
        </p:txBody>
      </p:sp>
      <p:sp>
        <p:nvSpPr>
          <p:cNvPr id="13" name="TextBox 12">
            <a:extLst>
              <a:ext uri="{FF2B5EF4-FFF2-40B4-BE49-F238E27FC236}">
                <a16:creationId xmlns:a16="http://schemas.microsoft.com/office/drawing/2014/main" id="{AB05F8BF-115A-6CAC-7493-0846ED7C80C0}"/>
              </a:ext>
            </a:extLst>
          </p:cNvPr>
          <p:cNvSpPr txBox="1"/>
          <p:nvPr/>
        </p:nvSpPr>
        <p:spPr>
          <a:xfrm>
            <a:off x="7836308" y="1198016"/>
            <a:ext cx="3932903" cy="3970318"/>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This study used machine learning algorithms to detect bone fractures from X-ray images. Among the models tested—Naïve Bayes, Decision Tree, Nearest Neighbors, Random Forest, and SVM—SVM performed the best with 92.86% accuracy, 93.75% precision, and 97.83% recall. Random Forest and Nearest Neighbors also showed good results, while Naïve Bayes had the lowest accuracy at 64.29%. Overall, SVM proved to be the most effective algorithm for accurate bone fracture detection.</a:t>
            </a:r>
          </a:p>
        </p:txBody>
      </p:sp>
    </p:spTree>
    <p:extLst>
      <p:ext uri="{BB962C8B-B14F-4D97-AF65-F5344CB8AC3E}">
        <p14:creationId xmlns:p14="http://schemas.microsoft.com/office/powerpoint/2010/main" val="25184041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50B6-BC6B-2BB7-76E0-9D179FBC6520}"/>
              </a:ext>
            </a:extLst>
          </p:cNvPr>
          <p:cNvSpPr>
            <a:spLocks noGrp="1"/>
          </p:cNvSpPr>
          <p:nvPr>
            <p:ph type="title"/>
          </p:nvPr>
        </p:nvSpPr>
        <p:spPr>
          <a:xfrm>
            <a:off x="1415058" y="296097"/>
            <a:ext cx="9793716" cy="1188720"/>
          </a:xfrm>
        </p:spPr>
        <p:txBody>
          <a:bodyPr>
            <a:noAutofit/>
          </a:bodyPr>
          <a:lstStyle/>
          <a:p>
            <a:r>
              <a:rPr lang="en-US" sz="2000" b="1" dirty="0">
                <a:latin typeface="Times New Roman" panose="02020603050405020304" pitchFamily="18" charset="0"/>
                <a:cs typeface="Times New Roman" panose="02020603050405020304" pitchFamily="18" charset="0"/>
              </a:rPr>
              <a:t>Bone Fracture Detection Using Deep Supervised Learning from Radiological Images: A Paradigm Shift</a:t>
            </a:r>
            <a:endParaRPr lang="en-US" sz="2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ECCC1405-1C25-1D43-4CAC-BDC690D0FEA7}"/>
              </a:ext>
            </a:extLst>
          </p:cNvPr>
          <p:cNvSpPr>
            <a:spLocks noGrp="1" noChangeArrowheads="1"/>
          </p:cNvSpPr>
          <p:nvPr>
            <p:ph idx="1"/>
          </p:nvPr>
        </p:nvSpPr>
        <p:spPr bwMode="auto">
          <a:xfrm>
            <a:off x="1197855" y="2033806"/>
            <a:ext cx="10228121" cy="336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buClr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Bone diseases, especially musculoskeletal conditions (MC), affect around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1.71 billion people worldwide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algn="just" eaLnBrk="0" fontAlgn="base" hangingPunct="0">
              <a:lnSpc>
                <a:spcPct val="150000"/>
              </a:lnSpc>
              <a:spcBef>
                <a:spcPct val="0"/>
              </a:spcBef>
              <a:spcAft>
                <a:spcPct val="0"/>
              </a:spcAft>
              <a:buClr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Common bone issues include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fractures, femoral neck injuries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knee osteoarthritis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algn="just" eaLnBrk="0" fontAlgn="base" hangingPunct="0">
              <a:lnSpc>
                <a:spcPct val="150000"/>
              </a:lnSpc>
              <a:spcBef>
                <a:spcPct val="0"/>
              </a:spcBef>
              <a:spcAft>
                <a:spcPct val="0"/>
              </a:spcAft>
              <a:buClr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rate of such conditions is expected to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double in the next 30 years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algn="just" eaLnBrk="0" fontAlgn="base" hangingPunct="0">
              <a:lnSpc>
                <a:spcPct val="150000"/>
              </a:lnSpc>
              <a:spcBef>
                <a:spcPct val="0"/>
              </a:spcBef>
              <a:spcAft>
                <a:spcPct val="0"/>
              </a:spcAft>
              <a:buClr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Missed fractures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are a frequent diagnostic error in emergency settings, leading to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delayed treatment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algn="just" eaLnBrk="0" fontAlgn="base" hangingPunct="0">
              <a:lnSpc>
                <a:spcPct val="150000"/>
              </a:lnSpc>
              <a:spcBef>
                <a:spcPct val="0"/>
              </a:spcBef>
              <a:spcAft>
                <a:spcPct val="0"/>
              </a:spcAft>
              <a:buClr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Artificial Intelligence (AI)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particularly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 Learning (DL)</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gaining attention in fracture detection.</a:t>
            </a:r>
          </a:p>
          <a:p>
            <a:pPr algn="just" eaLnBrk="0" fontAlgn="base" hangingPunct="0">
              <a:lnSpc>
                <a:spcPct val="150000"/>
              </a:lnSpc>
              <a:spcBef>
                <a:spcPct val="0"/>
              </a:spcBef>
              <a:spcAft>
                <a:spcPct val="0"/>
              </a:spcAft>
              <a:buClr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DL is widely used in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medical image analysis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assist radiologists.</a:t>
            </a:r>
          </a:p>
          <a:p>
            <a:pPr algn="just" eaLnBrk="0" fontAlgn="base" hangingPunct="0">
              <a:lnSpc>
                <a:spcPct val="150000"/>
              </a:lnSpc>
              <a:spcBef>
                <a:spcPct val="0"/>
              </a:spcBef>
              <a:spcAft>
                <a:spcPct val="0"/>
              </a:spcAft>
              <a:buClr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Studies in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traumatology and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orthopaedics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show DL’s potential for detecting bone abnormalities.</a:t>
            </a:r>
          </a:p>
          <a:p>
            <a:pPr algn="just" eaLnBrk="0" fontAlgn="base" hangingPunct="0">
              <a:lnSpc>
                <a:spcPct val="150000"/>
              </a:lnSpc>
              <a:spcBef>
                <a:spcPct val="0"/>
              </a:spcBef>
              <a:spcAft>
                <a:spcPct val="0"/>
              </a:spcAft>
              <a:buClr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systematic review explores 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challenges, and future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DL in bone imaging.</a:t>
            </a:r>
          </a:p>
        </p:txBody>
      </p:sp>
    </p:spTree>
    <p:extLst>
      <p:ext uri="{BB962C8B-B14F-4D97-AF65-F5344CB8AC3E}">
        <p14:creationId xmlns:p14="http://schemas.microsoft.com/office/powerpoint/2010/main" val="29226705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2" name="Picture 8" descr="Bone Fracture Detection Using Deep Supervised Learning from Radiological  Images: A Paradigm Shift">
            <a:extLst>
              <a:ext uri="{FF2B5EF4-FFF2-40B4-BE49-F238E27FC236}">
                <a16:creationId xmlns:a16="http://schemas.microsoft.com/office/drawing/2014/main" id="{8DFFE158-29FC-00F9-CC18-2D06D4512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81" y="1108076"/>
            <a:ext cx="11156438" cy="480395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
            <a:extLst>
              <a:ext uri="{FF2B5EF4-FFF2-40B4-BE49-F238E27FC236}">
                <a16:creationId xmlns:a16="http://schemas.microsoft.com/office/drawing/2014/main" id="{346DCFC8-80CE-CDA0-D6E4-80F6B9471A26}"/>
              </a:ext>
            </a:extLst>
          </p:cNvPr>
          <p:cNvSpPr>
            <a:spLocks noGrp="1" noChangeArrowheads="1"/>
          </p:cNvSpPr>
          <p:nvPr>
            <p:ph idx="1"/>
          </p:nvPr>
        </p:nvSpPr>
        <p:spPr bwMode="auto">
          <a:xfrm>
            <a:off x="517781" y="381710"/>
            <a:ext cx="10650904"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a:t>
            </a:r>
          </a:p>
        </p:txBody>
      </p:sp>
    </p:spTree>
    <p:extLst>
      <p:ext uri="{BB962C8B-B14F-4D97-AF65-F5344CB8AC3E}">
        <p14:creationId xmlns:p14="http://schemas.microsoft.com/office/powerpoint/2010/main" val="1624964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2457186-B910-D7DD-CEF6-3E2D4FE0E31B}"/>
              </a:ext>
            </a:extLst>
          </p:cNvPr>
          <p:cNvSpPr>
            <a:spLocks noGrp="1" noChangeArrowheads="1"/>
          </p:cNvSpPr>
          <p:nvPr>
            <p:ph idx="1"/>
          </p:nvPr>
        </p:nvSpPr>
        <p:spPr bwMode="auto">
          <a:xfrm>
            <a:off x="844788" y="676489"/>
            <a:ext cx="10344322"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Acquisition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Medical images are collected using MRI, X-ray, CT scan, or ultrasound.</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Raw images are processed to improve quality and remove noise.</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Image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Clear, high-quality images are produced for better analysis.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 Learning Algorithm (DCN)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Images are fed into a deep convolutional neural network.</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algorithm localizes the general area of the fracture.</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Characterization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Extracts discriminative features from the fracture region.</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Diagnoses the type of fracture.</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 Evaluation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Model is tested on external datasets to assess sensitivity and accuracy.</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Clinical Practice Detection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validated model is used in real-world clinical settings to assist doctors in fracture diagnosis.</a:t>
            </a:r>
          </a:p>
        </p:txBody>
      </p:sp>
    </p:spTree>
    <p:extLst>
      <p:ext uri="{BB962C8B-B14F-4D97-AF65-F5344CB8AC3E}">
        <p14:creationId xmlns:p14="http://schemas.microsoft.com/office/powerpoint/2010/main" val="5695233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igure 2">
            <a:extLst>
              <a:ext uri="{FF2B5EF4-FFF2-40B4-BE49-F238E27FC236}">
                <a16:creationId xmlns:a16="http://schemas.microsoft.com/office/drawing/2014/main" id="{87F1042F-4127-68AD-1E34-515B70079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248" y="1081548"/>
            <a:ext cx="4091192" cy="5077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15929D8E-DD80-C183-8739-C1955C530B4F}"/>
              </a:ext>
            </a:extLst>
          </p:cNvPr>
          <p:cNvSpPr>
            <a:spLocks noGrp="1" noChangeArrowheads="1"/>
          </p:cNvSpPr>
          <p:nvPr>
            <p:ph idx="1"/>
          </p:nvPr>
        </p:nvSpPr>
        <p:spPr bwMode="auto">
          <a:xfrm>
            <a:off x="517781" y="381710"/>
            <a:ext cx="10650904"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Results</a:t>
            </a:r>
          </a:p>
        </p:txBody>
      </p:sp>
      <p:sp>
        <p:nvSpPr>
          <p:cNvPr id="5" name="Rectangle 3">
            <a:extLst>
              <a:ext uri="{FF2B5EF4-FFF2-40B4-BE49-F238E27FC236}">
                <a16:creationId xmlns:a16="http://schemas.microsoft.com/office/drawing/2014/main" id="{ADEB4A0D-EBAE-B9F4-309E-B859513CDDAE}"/>
              </a:ext>
            </a:extLst>
          </p:cNvPr>
          <p:cNvSpPr>
            <a:spLocks noChangeArrowheads="1"/>
          </p:cNvSpPr>
          <p:nvPr/>
        </p:nvSpPr>
        <p:spPr bwMode="auto">
          <a:xfrm>
            <a:off x="5843233" y="1859339"/>
            <a:ext cx="461465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image shows sample wrist X-rays used for fracture detection. Subfigure (a) includes two X-rays labeled as fractured, showing visible breaks in the bone, while subfigure (b) shows non-fractured wrists with normal bone structure. These examples illustrate the visual differences between fractured and healthy cases and are likely used in the study to train and evaluate a deep learning model for automatic fracture classification.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388898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826</TotalTime>
  <Words>8927</Words>
  <Application>Microsoft Office PowerPoint</Application>
  <PresentationFormat>Widescreen</PresentationFormat>
  <Paragraphs>736</Paragraphs>
  <Slides>101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101</vt:i4>
      </vt:variant>
    </vt:vector>
  </HeadingPairs>
  <TitlesOfParts>
    <vt:vector size="107" baseType="lpstr">
      <vt:lpstr>Arial</vt:lpstr>
      <vt:lpstr>Calibri</vt:lpstr>
      <vt:lpstr>Cambria Math</vt:lpstr>
      <vt:lpstr>Gill Sans MT</vt:lpstr>
      <vt:lpstr>Times New Roman</vt:lpstr>
      <vt:lpstr>Parcel</vt:lpstr>
      <vt:lpstr>Bone Fracture Detection</vt:lpstr>
      <vt:lpstr>What is a Bone Fracture?</vt:lpstr>
      <vt:lpstr>PowerPoint Presentation</vt:lpstr>
      <vt:lpstr>Where Do Fractures Commonly Occur?</vt:lpstr>
      <vt:lpstr>Main Purpose of the Project: Bone Fracture Detection Using Deep Learning and Machine Learning</vt:lpstr>
      <vt:lpstr>PowerPoint Presentation</vt:lpstr>
      <vt:lpstr>Existing Models</vt:lpstr>
      <vt:lpstr>Existing Models</vt:lpstr>
      <vt:lpstr>Existing implementations</vt:lpstr>
      <vt:lpstr>Existing Implementations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Datasets</vt:lpstr>
      <vt:lpstr>Datasets</vt:lpstr>
      <vt:lpstr>PowerPoint Presentation</vt:lpstr>
      <vt:lpstr>Why MURA is Important</vt:lpstr>
      <vt:lpstr>PowerPoint Presentation</vt:lpstr>
      <vt:lpstr>PowerPoint Presentation</vt:lpstr>
      <vt:lpstr>Proposed models</vt:lpstr>
      <vt:lpstr>Proposed Models</vt:lpstr>
      <vt:lpstr>PowerPoint Presentation</vt:lpstr>
      <vt:lpstr>Approach</vt:lpstr>
      <vt:lpstr>Approach</vt:lpstr>
      <vt:lpstr>PowerPoint Presentation</vt:lpstr>
      <vt:lpstr>PowerPoint Presentation</vt:lpstr>
      <vt:lpstr>Yolov8 + Swin Transformer</vt:lpstr>
      <vt:lpstr>architecture</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Hybrid Model </vt:lpstr>
      <vt:lpstr>PowerPoint Presentation</vt:lpstr>
      <vt:lpstr>PowerPoint Presentation</vt:lpstr>
      <vt:lpstr>PowerPoint Presentation</vt:lpstr>
      <vt:lpstr>Metrics</vt:lpstr>
      <vt:lpstr>PowerPoint Presentation</vt:lpstr>
      <vt:lpstr>Comparative analysis</vt:lpstr>
      <vt:lpstr>Existing vs proposed</vt:lpstr>
      <vt:lpstr>Conclusion</vt:lpstr>
      <vt:lpstr>YOLOv8 + EfficientNetB0 + Grad-CAM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outputs</vt:lpstr>
      <vt:lpstr>PowerPoint Presentation</vt:lpstr>
      <vt:lpstr>PowerPoint Presentation</vt:lpstr>
      <vt:lpstr>PowerPoint Presentation</vt:lpstr>
      <vt:lpstr>Existing Models vs. Proposed Hybrid Model</vt:lpstr>
      <vt:lpstr>conclusion</vt:lpstr>
      <vt:lpstr>Future Work</vt:lpstr>
      <vt:lpstr>Case study</vt:lpstr>
      <vt:lpstr>MURA: Large Dataset for Abnormality Detection in Musculoskeletal Radiographs</vt:lpstr>
      <vt:lpstr>PowerPoint Presentation</vt:lpstr>
      <vt:lpstr>PowerPoint Presentation</vt:lpstr>
      <vt:lpstr>A novel approach towards the classification of Bone Fracture from Musculoskeletal Radiography images using Attention Based Transfer Learning</vt:lpstr>
      <vt:lpstr>PowerPoint Presentation</vt:lpstr>
      <vt:lpstr>PowerPoint Presentation</vt:lpstr>
      <vt:lpstr>PowerPoint Presentation</vt:lpstr>
      <vt:lpstr>PowerPoint Presentation</vt:lpstr>
      <vt:lpstr>PowerPoint Presentation</vt:lpstr>
      <vt:lpstr>Detection of bone fracture based on machine learning techniques</vt:lpstr>
      <vt:lpstr>PowerPoint Presentation</vt:lpstr>
      <vt:lpstr>PowerPoint Presentation</vt:lpstr>
      <vt:lpstr>Bone Fracture Detection Using Deep Supervised Learning from Radiological Images: A Paradigm Shift</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Lalpramodh Bonela</dc:creator>
  <cp:lastModifiedBy>Lalpramodh Bonela</cp:lastModifiedBy>
  <cp:revision>102</cp:revision>
  <dcterms:created xsi:type="dcterms:W3CDTF">2025-06-12T17:13:24Z</dcterms:created>
  <dcterms:modified xsi:type="dcterms:W3CDTF">2025-06-26T12:00:56Z</dcterms:modified>
</cp:coreProperties>
</file>